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84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327" r:id="rId40"/>
    <p:sldId id="320" r:id="rId41"/>
    <p:sldId id="321" r:id="rId42"/>
    <p:sldId id="322" r:id="rId43"/>
    <p:sldId id="323" r:id="rId44"/>
    <p:sldId id="281" r:id="rId45"/>
    <p:sldId id="295" r:id="rId46"/>
    <p:sldId id="296" r:id="rId47"/>
    <p:sldId id="297" r:id="rId48"/>
    <p:sldId id="329" r:id="rId49"/>
    <p:sldId id="326" r:id="rId50"/>
    <p:sldId id="328" r:id="rId51"/>
    <p:sldId id="306" r:id="rId52"/>
    <p:sldId id="307" r:id="rId53"/>
    <p:sldId id="308" r:id="rId54"/>
    <p:sldId id="309" r:id="rId55"/>
    <p:sldId id="314" r:id="rId56"/>
    <p:sldId id="310" r:id="rId57"/>
    <p:sldId id="311" r:id="rId58"/>
    <p:sldId id="312" r:id="rId59"/>
    <p:sldId id="313" r:id="rId60"/>
    <p:sldId id="324" r:id="rId61"/>
    <p:sldId id="325" r:id="rId62"/>
    <p:sldId id="265" r:id="rId63"/>
    <p:sldId id="266" r:id="rId64"/>
    <p:sldId id="271" r:id="rId65"/>
    <p:sldId id="272" r:id="rId66"/>
    <p:sldId id="285" r:id="rId67"/>
    <p:sldId id="273" r:id="rId68"/>
    <p:sldId id="274" r:id="rId69"/>
    <p:sldId id="28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27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29"/>
            <p14:sldId id="326"/>
            <p14:sldId id="328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8000"/>
    <a:srgbClr val="098D35"/>
    <a:srgbClr val="B2B2B2"/>
    <a:srgbClr val="3366FF"/>
    <a:srgbClr val="FF9900"/>
    <a:srgbClr val="006600"/>
    <a:srgbClr val="FF0000"/>
    <a:srgbClr val="005BAC"/>
    <a:srgbClr val="0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>
        <p:scale>
          <a:sx n="100" d="100"/>
          <a:sy n="100" d="100"/>
        </p:scale>
        <p:origin x="18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9.png"/><Relationship Id="rId10" Type="http://schemas.openxmlformats.org/officeDocument/2006/relationships/image" Target="../media/image37.png"/><Relationship Id="rId4" Type="http://schemas.microsoft.com/office/2007/relationships/hdphoto" Target="../media/hdphoto8.wdp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9.png"/><Relationship Id="rId10" Type="http://schemas.openxmlformats.org/officeDocument/2006/relationships/image" Target="../media/image37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6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15.wdp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" Type="http://schemas.microsoft.com/office/2007/relationships/hdphoto" Target="../media/hdphoto10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56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microsoft.com/office/2007/relationships/hdphoto" Target="../media/hdphoto14.wdp"/><Relationship Id="rId24" Type="http://schemas.openxmlformats.org/officeDocument/2006/relationships/image" Target="../media/image62.png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10" Type="http://schemas.openxmlformats.org/officeDocument/2006/relationships/image" Target="../media/image55.png"/><Relationship Id="rId19" Type="http://schemas.microsoft.com/office/2007/relationships/hdphoto" Target="../media/hdphoto18.wdp"/><Relationship Id="rId4" Type="http://schemas.openxmlformats.org/officeDocument/2006/relationships/image" Target="../media/image52.png"/><Relationship Id="rId9" Type="http://schemas.microsoft.com/office/2007/relationships/hdphoto" Target="../media/hdphoto13.wdp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microsoft.com/office/2007/relationships/hdphoto" Target="../media/hdphoto2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87204"/>
            <a:ext cx="9440034" cy="1496805"/>
          </a:xfrm>
        </p:spPr>
        <p:txBody>
          <a:bodyPr anchor="t">
            <a:noAutofit/>
          </a:bodyPr>
          <a:lstStyle/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2" y="1550775"/>
            <a:ext cx="317019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oundRect">
            <a:avLst>
              <a:gd name="adj" fmla="val 3274"/>
            </a:avLst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oundRect">
            <a:avLst>
              <a:gd name="adj" fmla="val 2437"/>
            </a:avLst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oundRect">
            <a:avLst>
              <a:gd name="adj" fmla="val 2995"/>
            </a:avLst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oundRect">
            <a:avLst>
              <a:gd name="adj" fmla="val 1879"/>
            </a:avLst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oundRect">
            <a:avLst>
              <a:gd name="adj" fmla="val 2158"/>
            </a:avLst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nodes</a:t>
            </a:r>
          </a:p>
          <a:p>
            <a:pPr lvl="1"/>
            <a:r>
              <a:rPr lang="en-US" altLang="zh-TW" dirty="0" smtClean="0"/>
              <a:t>Non-terminal nodes</a:t>
            </a:r>
          </a:p>
          <a:p>
            <a:r>
              <a:rPr lang="en-US" altLang="zh-TW" dirty="0" smtClean="0"/>
              <a:t>Mission 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Starting node</a:t>
            </a:r>
          </a:p>
          <a:p>
            <a:pPr lvl="1"/>
            <a:r>
              <a:rPr lang="en-US" altLang="zh-TW" dirty="0" smtClean="0"/>
              <a:t>Connections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389" y="1428391"/>
            <a:ext cx="7391314" cy="43195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3265024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影片將會放置於</a:t>
            </a:r>
            <a:r>
              <a:rPr lang="zh-TW" altLang="en-US" sz="3600" b="1" dirty="0">
                <a:effectLst>
                  <a:glow rad="190500">
                    <a:schemeClr val="bg1">
                      <a:alpha val="40000"/>
                    </a:schemeClr>
                  </a:glow>
                </a:effectLst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Source </a:t>
            </a:r>
            <a:r>
              <a:rPr lang="en-US" altLang="zh-TW" dirty="0"/>
              <a:t>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89655" l="3333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091" l="6897" r="8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3846" r="94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92308" l="7407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83" b="95745" l="7143" r="8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88889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00" b="90000" l="377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04" b="92157" l="5769" r="90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545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651" b="97674" l="0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575689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181057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dirty="0" smtClean="0"/>
              <a:t>Set the random seed</a:t>
            </a:r>
          </a:p>
          <a:p>
            <a:pPr lvl="1"/>
            <a:r>
              <a:rPr lang="en-US" altLang="zh-TW" dirty="0"/>
              <a:t>Seed </a:t>
            </a:r>
            <a:r>
              <a:rPr lang="en-US" altLang="zh-TW" dirty="0" smtClean="0"/>
              <a:t>affects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0825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some rules to replace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</a:t>
            </a:r>
            <a:r>
              <a:rPr lang="en-US" altLang="zh-TW" b="1" dirty="0" smtClean="0">
                <a:solidFill>
                  <a:srgbClr val="FFC000"/>
                </a:solidFill>
              </a:rPr>
              <a:t>block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b="1" dirty="0">
                <a:solidFill>
                  <a:srgbClr val="FFC000"/>
                </a:solidFill>
              </a:rPr>
              <a:t>nine direction decorations</a:t>
            </a:r>
            <a:r>
              <a:rPr lang="en-US" altLang="zh-TW" dirty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2" name="圓角矩形 13"/>
          <p:cNvSpPr/>
          <p:nvPr/>
        </p:nvSpPr>
        <p:spPr>
          <a:xfrm>
            <a:off x="6930165" y="1428759"/>
            <a:ext cx="4918721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4" name="橢圓 23"/>
          <p:cNvSpPr/>
          <p:nvPr/>
        </p:nvSpPr>
        <p:spPr>
          <a:xfrm>
            <a:off x="7220160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C00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5" name="橢圓 23"/>
          <p:cNvSpPr/>
          <p:nvPr/>
        </p:nvSpPr>
        <p:spPr>
          <a:xfrm>
            <a:off x="7764402" y="2029478"/>
            <a:ext cx="301514" cy="301514"/>
          </a:xfrm>
          <a:prstGeom prst="ellipse">
            <a:avLst/>
          </a:prstGeom>
          <a:solidFill>
            <a:srgbClr val="00740B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8000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6" name="橢圓 23"/>
          <p:cNvSpPr/>
          <p:nvPr/>
        </p:nvSpPr>
        <p:spPr>
          <a:xfrm>
            <a:off x="8326588" y="2029478"/>
            <a:ext cx="301514" cy="301514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212121"/>
            </a:solidFill>
            <a:prstDash val="solid"/>
          </a:ln>
          <a:effectLst>
            <a:glow rad="63500">
              <a:srgbClr val="0066FF">
                <a:alpha val="75000"/>
              </a:srgbClr>
            </a:glow>
          </a:effectLst>
        </p:spPr>
        <p:txBody>
          <a:bodyPr tIns="21600" rIns="90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77" name="Straight Arrow Connector 250"/>
          <p:cNvCxnSpPr>
            <a:stCxn id="74" idx="6"/>
            <a:endCxn id="75" idx="2"/>
          </p:cNvCxnSpPr>
          <p:nvPr/>
        </p:nvCxnSpPr>
        <p:spPr>
          <a:xfrm>
            <a:off x="7521674" y="2180235"/>
            <a:ext cx="242729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78" name="Shape 108"/>
          <p:cNvSpPr txBox="1">
            <a:spLocks/>
          </p:cNvSpPr>
          <p:nvPr/>
        </p:nvSpPr>
        <p:spPr>
          <a:xfrm>
            <a:off x="7088229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1:en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79" name="Straight Arrow Connector 252"/>
          <p:cNvCxnSpPr>
            <a:stCxn id="75" idx="6"/>
            <a:endCxn id="76" idx="2"/>
          </p:cNvCxnSpPr>
          <p:nvPr/>
        </p:nvCxnSpPr>
        <p:spPr>
          <a:xfrm>
            <a:off x="8065916" y="2180235"/>
            <a:ext cx="260672" cy="0"/>
          </a:xfrm>
          <a:prstGeom prst="straightConnector1">
            <a:avLst/>
          </a:prstGeom>
          <a:noFill/>
          <a:ln w="25400" cap="flat" cmpd="sng" algn="ctr">
            <a:solidFill>
              <a:srgbClr val="212121"/>
            </a:solidFill>
            <a:prstDash val="solid"/>
            <a:tailEnd type="arrow"/>
          </a:ln>
          <a:effectLst/>
        </p:spPr>
      </p:cxnSp>
      <p:sp>
        <p:nvSpPr>
          <p:cNvPr id="80" name="Shape 108"/>
          <p:cNvSpPr txBox="1">
            <a:spLocks/>
          </p:cNvSpPr>
          <p:nvPr/>
        </p:nvSpPr>
        <p:spPr>
          <a:xfrm>
            <a:off x="7632471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2:x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81" name="Shape 108"/>
          <p:cNvSpPr txBox="1">
            <a:spLocks/>
          </p:cNvSpPr>
          <p:nvPr/>
        </p:nvSpPr>
        <p:spPr>
          <a:xfrm>
            <a:off x="8194657" y="2027463"/>
            <a:ext cx="562185" cy="280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3:go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grpSp>
        <p:nvGrpSpPr>
          <p:cNvPr id="82" name="Group 255"/>
          <p:cNvGrpSpPr/>
          <p:nvPr/>
        </p:nvGrpSpPr>
        <p:grpSpPr>
          <a:xfrm>
            <a:off x="7022341" y="1483514"/>
            <a:ext cx="1721271" cy="346845"/>
            <a:chOff x="546136" y="1817754"/>
            <a:chExt cx="1869403" cy="441914"/>
          </a:xfrm>
        </p:grpSpPr>
        <p:sp>
          <p:nvSpPr>
            <p:cNvPr id="83" name="Shape 108"/>
            <p:cNvSpPr txBox="1">
              <a:spLocks/>
            </p:cNvSpPr>
            <p:nvPr/>
          </p:nvSpPr>
          <p:spPr>
            <a:xfrm>
              <a:off x="546136" y="1817754"/>
              <a:ext cx="1869403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Mission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4" name="Straight Connector 257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6" name="Group 18"/>
          <p:cNvGrpSpPr/>
          <p:nvPr/>
        </p:nvGrpSpPr>
        <p:grpSpPr>
          <a:xfrm>
            <a:off x="8894782" y="1483514"/>
            <a:ext cx="1721271" cy="346845"/>
            <a:chOff x="546136" y="1817754"/>
            <a:chExt cx="1869404" cy="441914"/>
          </a:xfrm>
        </p:grpSpPr>
        <p:sp>
          <p:nvSpPr>
            <p:cNvPr id="87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88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89" name="Group 21"/>
          <p:cNvGrpSpPr/>
          <p:nvPr/>
        </p:nvGrpSpPr>
        <p:grpSpPr>
          <a:xfrm rot="2656507">
            <a:off x="9055851" y="2017033"/>
            <a:ext cx="1137684" cy="1022341"/>
            <a:chOff x="3429772" y="2072127"/>
            <a:chExt cx="2883418" cy="2591089"/>
          </a:xfrm>
          <a:effectLst>
            <a:glow rad="63500">
              <a:srgbClr val="C00000">
                <a:alpha val="75000"/>
              </a:srgbClr>
            </a:glow>
          </a:effectLst>
        </p:grpSpPr>
        <p:sp>
          <p:nvSpPr>
            <p:cNvPr id="90" name="Freeform 22"/>
            <p:cNvSpPr/>
            <p:nvPr/>
          </p:nvSpPr>
          <p:spPr>
            <a:xfrm>
              <a:off x="3620805" y="2318881"/>
              <a:ext cx="2692385" cy="2076088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1" name="Straight Connector 23"/>
            <p:cNvCxnSpPr>
              <a:stCxn id="90" idx="11"/>
              <a:endCxn id="90" idx="10"/>
            </p:cNvCxnSpPr>
            <p:nvPr/>
          </p:nvCxnSpPr>
          <p:spPr>
            <a:xfrm flipH="1">
              <a:off x="3620805" y="2835756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2" name="Straight Connector 24"/>
            <p:cNvCxnSpPr>
              <a:stCxn id="90" idx="8"/>
              <a:endCxn id="90" idx="9"/>
            </p:cNvCxnSpPr>
            <p:nvPr/>
          </p:nvCxnSpPr>
          <p:spPr>
            <a:xfrm flipH="1">
              <a:off x="3620805" y="3878094"/>
              <a:ext cx="1044444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3" name="Straight Connector 25"/>
            <p:cNvCxnSpPr>
              <a:stCxn id="90" idx="8"/>
              <a:endCxn id="90" idx="7"/>
            </p:cNvCxnSpPr>
            <p:nvPr/>
          </p:nvCxnSpPr>
          <p:spPr>
            <a:xfrm>
              <a:off x="4665249" y="3878094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4" name="Straight Connector 26"/>
            <p:cNvCxnSpPr>
              <a:stCxn id="90" idx="5"/>
              <a:endCxn id="90" idx="6"/>
            </p:cNvCxnSpPr>
            <p:nvPr/>
          </p:nvCxnSpPr>
          <p:spPr>
            <a:xfrm>
              <a:off x="5709693" y="3873800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5" name="Straight Connector 27"/>
            <p:cNvCxnSpPr>
              <a:stCxn id="90" idx="5"/>
              <a:endCxn id="90" idx="4"/>
            </p:cNvCxnSpPr>
            <p:nvPr/>
          </p:nvCxnSpPr>
          <p:spPr>
            <a:xfrm>
              <a:off x="5709693" y="3873800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6" name="Straight Connector 28"/>
            <p:cNvCxnSpPr>
              <a:stCxn id="90" idx="2"/>
              <a:endCxn id="90" idx="3"/>
            </p:cNvCxnSpPr>
            <p:nvPr/>
          </p:nvCxnSpPr>
          <p:spPr>
            <a:xfrm>
              <a:off x="5709693" y="2831462"/>
              <a:ext cx="60349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7" name="Straight Connector 30"/>
            <p:cNvCxnSpPr>
              <a:stCxn id="90" idx="2"/>
              <a:endCxn id="90" idx="1"/>
            </p:cNvCxnSpPr>
            <p:nvPr/>
          </p:nvCxnSpPr>
          <p:spPr>
            <a:xfrm flipV="1">
              <a:off x="5709693" y="2318881"/>
              <a:ext cx="0" cy="51258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98" name="Straight Connector 31"/>
            <p:cNvCxnSpPr>
              <a:stCxn id="90" idx="0"/>
              <a:endCxn id="90" idx="11"/>
            </p:cNvCxnSpPr>
            <p:nvPr/>
          </p:nvCxnSpPr>
          <p:spPr>
            <a:xfrm>
              <a:off x="4665249" y="2318881"/>
              <a:ext cx="0" cy="51687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99" name="Group 32"/>
            <p:cNvGrpSpPr/>
            <p:nvPr/>
          </p:nvGrpSpPr>
          <p:grpSpPr>
            <a:xfrm>
              <a:off x="3429772" y="3158522"/>
              <a:ext cx="479023" cy="383384"/>
              <a:chOff x="1420899" y="2843441"/>
              <a:chExt cx="479023" cy="383384"/>
            </a:xfrm>
          </p:grpSpPr>
          <p:sp>
            <p:nvSpPr>
              <p:cNvPr id="106" name="Rectangle 42"/>
              <p:cNvSpPr/>
              <p:nvPr/>
            </p:nvSpPr>
            <p:spPr>
              <a:xfrm>
                <a:off x="1420899" y="2843441"/>
                <a:ext cx="384158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7" name="Isosceles Triangle 43"/>
              <p:cNvSpPr/>
              <p:nvPr/>
            </p:nvSpPr>
            <p:spPr>
              <a:xfrm rot="5400000">
                <a:off x="1718325" y="2988263"/>
                <a:ext cx="271347" cy="91847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0" name="Group 34"/>
            <p:cNvGrpSpPr/>
            <p:nvPr/>
          </p:nvGrpSpPr>
          <p:grpSpPr>
            <a:xfrm>
              <a:off x="5001504" y="2072127"/>
              <a:ext cx="354724" cy="442218"/>
              <a:chOff x="4113221" y="2741564"/>
              <a:chExt cx="384158" cy="478911"/>
            </a:xfrm>
          </p:grpSpPr>
          <p:sp>
            <p:nvSpPr>
              <p:cNvPr id="104" name="Rectangle 38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5" name="Isosceles Triangle 39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1" name="Group 35"/>
            <p:cNvGrpSpPr/>
            <p:nvPr/>
          </p:nvGrpSpPr>
          <p:grpSpPr>
            <a:xfrm>
              <a:off x="5008509" y="4223970"/>
              <a:ext cx="354724" cy="439246"/>
              <a:chOff x="4113221" y="2837091"/>
              <a:chExt cx="384158" cy="475692"/>
            </a:xfrm>
          </p:grpSpPr>
          <p:sp>
            <p:nvSpPr>
              <p:cNvPr id="102" name="Rectangle 36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03" name="Isosceles Triangle 37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08" name="Group 73"/>
          <p:cNvGrpSpPr/>
          <p:nvPr/>
        </p:nvGrpSpPr>
        <p:grpSpPr>
          <a:xfrm rot="2676048">
            <a:off x="9883343" y="2843767"/>
            <a:ext cx="981193" cy="825604"/>
            <a:chOff x="864303" y="2743502"/>
            <a:chExt cx="2486811" cy="2092464"/>
          </a:xfrm>
          <a:effectLst>
            <a:glow rad="63500">
              <a:srgbClr val="008000">
                <a:alpha val="75000"/>
              </a:srgbClr>
            </a:glow>
          </a:effectLst>
        </p:grpSpPr>
        <p:sp>
          <p:nvSpPr>
            <p:cNvPr id="109" name="Freeform 74"/>
            <p:cNvSpPr/>
            <p:nvPr/>
          </p:nvSpPr>
          <p:spPr>
            <a:xfrm>
              <a:off x="897630" y="2743502"/>
              <a:ext cx="2076988" cy="2092464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0" name="Straight Connector 75"/>
            <p:cNvCxnSpPr>
              <a:stCxn id="109" idx="10"/>
              <a:endCxn id="109" idx="9"/>
            </p:cNvCxnSpPr>
            <p:nvPr/>
          </p:nvCxnSpPr>
          <p:spPr>
            <a:xfrm rot="18923952" flipH="1" flipV="1">
              <a:off x="864303" y="2826713"/>
              <a:ext cx="1108721" cy="35979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1" name="Straight Connector 76"/>
            <p:cNvCxnSpPr>
              <a:stCxn id="109" idx="1"/>
              <a:endCxn id="109" idx="2"/>
            </p:cNvCxnSpPr>
            <p:nvPr/>
          </p:nvCxnSpPr>
          <p:spPr>
            <a:xfrm rot="18923952" flipH="1">
              <a:off x="2555261" y="3236963"/>
              <a:ext cx="795853" cy="74597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12" name="Straight Connector 77"/>
            <p:cNvCxnSpPr>
              <a:stCxn id="109" idx="4"/>
            </p:cNvCxnSpPr>
            <p:nvPr/>
          </p:nvCxnSpPr>
          <p:spPr>
            <a:xfrm flipH="1" flipV="1">
              <a:off x="884722" y="4302023"/>
              <a:ext cx="1059735" cy="53196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13" name="Group 80"/>
            <p:cNvGrpSpPr/>
            <p:nvPr/>
          </p:nvGrpSpPr>
          <p:grpSpPr>
            <a:xfrm rot="19519301">
              <a:off x="2321196" y="4310702"/>
              <a:ext cx="354724" cy="439246"/>
              <a:chOff x="4113221" y="2837091"/>
              <a:chExt cx="384158" cy="475692"/>
            </a:xfrm>
          </p:grpSpPr>
          <p:sp>
            <p:nvSpPr>
              <p:cNvPr id="120" name="Rectangle 87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21" name="Isosceles Triangle 88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4" name="Group 81"/>
            <p:cNvGrpSpPr/>
            <p:nvPr/>
          </p:nvGrpSpPr>
          <p:grpSpPr>
            <a:xfrm rot="1785150">
              <a:off x="1183915" y="4366265"/>
              <a:ext cx="354724" cy="439246"/>
              <a:chOff x="4113221" y="2837091"/>
              <a:chExt cx="384158" cy="475692"/>
            </a:xfrm>
          </p:grpSpPr>
          <p:sp>
            <p:nvSpPr>
              <p:cNvPr id="118" name="Rectangle 85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9" name="Isosceles Triangle 86"/>
              <p:cNvSpPr/>
              <p:nvPr/>
            </p:nvSpPr>
            <p:spPr>
              <a:xfrm rot="10800000">
                <a:off x="4164301" y="3220936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5" name="Group 82"/>
            <p:cNvGrpSpPr/>
            <p:nvPr/>
          </p:nvGrpSpPr>
          <p:grpSpPr>
            <a:xfrm rot="19909335">
              <a:off x="1231688" y="2744920"/>
              <a:ext cx="354724" cy="442218"/>
              <a:chOff x="4113221" y="2741564"/>
              <a:chExt cx="384158" cy="478911"/>
            </a:xfrm>
          </p:grpSpPr>
          <p:sp>
            <p:nvSpPr>
              <p:cNvPr id="116" name="Rectangle 83"/>
              <p:cNvSpPr/>
              <p:nvPr/>
            </p:nvSpPr>
            <p:spPr>
              <a:xfrm>
                <a:off x="4113221" y="2837091"/>
                <a:ext cx="384158" cy="38338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7" name="Isosceles Triangle 84"/>
              <p:cNvSpPr/>
              <p:nvPr/>
            </p:nvSpPr>
            <p:spPr>
              <a:xfrm>
                <a:off x="4171887" y="2741564"/>
                <a:ext cx="271348" cy="91847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23" name="Elbow Connector 94"/>
          <p:cNvCxnSpPr>
            <a:stCxn id="76" idx="4"/>
            <a:endCxn id="125" idx="11"/>
          </p:cNvCxnSpPr>
          <p:nvPr/>
        </p:nvCxnSpPr>
        <p:spPr>
          <a:xfrm rot="16200000" flipH="1">
            <a:off x="9238570" y="1569767"/>
            <a:ext cx="1057485" cy="2579934"/>
          </a:xfrm>
          <a:prstGeom prst="bentConnector4">
            <a:avLst>
              <a:gd name="adj1" fmla="val 165617"/>
              <a:gd name="adj2" fmla="val 100119"/>
            </a:avLst>
          </a:prstGeom>
          <a:noFill/>
          <a:ln w="19050" cap="flat" cmpd="sng" algn="ctr">
            <a:solidFill>
              <a:srgbClr val="0066FF"/>
            </a:solidFill>
            <a:prstDash val="solid"/>
            <a:tailEnd type="triangle"/>
          </a:ln>
          <a:effectLst/>
        </p:spPr>
      </p:cxnSp>
      <p:grpSp>
        <p:nvGrpSpPr>
          <p:cNvPr id="124" name="Group 61"/>
          <p:cNvGrpSpPr/>
          <p:nvPr/>
        </p:nvGrpSpPr>
        <p:grpSpPr>
          <a:xfrm rot="19904469">
            <a:off x="10668264" y="2499999"/>
            <a:ext cx="830244" cy="819034"/>
            <a:chOff x="4018281" y="2199170"/>
            <a:chExt cx="2104227" cy="2075814"/>
          </a:xfrm>
          <a:effectLst>
            <a:glow rad="63500">
              <a:srgbClr val="0066FF">
                <a:alpha val="75000"/>
              </a:srgbClr>
            </a:glow>
          </a:effectLst>
        </p:grpSpPr>
        <p:sp>
          <p:nvSpPr>
            <p:cNvPr id="125" name="Freeform 62"/>
            <p:cNvSpPr/>
            <p:nvPr/>
          </p:nvSpPr>
          <p:spPr>
            <a:xfrm>
              <a:off x="4018281" y="2199170"/>
              <a:ext cx="2104227" cy="2075814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26" name="Straight Connector 63"/>
            <p:cNvCxnSpPr>
              <a:stCxn id="125" idx="1"/>
              <a:endCxn id="125" idx="0"/>
            </p:cNvCxnSpPr>
            <p:nvPr/>
          </p:nvCxnSpPr>
          <p:spPr>
            <a:xfrm flipH="1">
              <a:off x="4454391" y="2199170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7" name="Straight Connector 64"/>
            <p:cNvCxnSpPr>
              <a:stCxn id="125" idx="5"/>
              <a:endCxn id="125" idx="1"/>
            </p:cNvCxnSpPr>
            <p:nvPr/>
          </p:nvCxnSpPr>
          <p:spPr>
            <a:xfrm flipH="1" flipV="1">
              <a:off x="5703408" y="2199170"/>
              <a:ext cx="419100" cy="5199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8" name="Straight Connector 65"/>
            <p:cNvCxnSpPr>
              <a:stCxn id="125" idx="0"/>
              <a:endCxn id="125" idx="16"/>
            </p:cNvCxnSpPr>
            <p:nvPr/>
          </p:nvCxnSpPr>
          <p:spPr>
            <a:xfrm flipH="1">
              <a:off x="4019827" y="2199170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9" name="Straight Connector 66"/>
            <p:cNvCxnSpPr>
              <a:stCxn id="125" idx="11"/>
              <a:endCxn id="125" idx="12"/>
            </p:cNvCxnSpPr>
            <p:nvPr/>
          </p:nvCxnSpPr>
          <p:spPr>
            <a:xfrm flipH="1" flipV="1">
              <a:off x="4022230" y="3759977"/>
              <a:ext cx="415151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0" name="Straight Connector 67"/>
            <p:cNvCxnSpPr>
              <a:stCxn id="125" idx="10"/>
              <a:endCxn id="125" idx="11"/>
            </p:cNvCxnSpPr>
            <p:nvPr/>
          </p:nvCxnSpPr>
          <p:spPr>
            <a:xfrm flipH="1">
              <a:off x="4437381" y="4274984"/>
              <a:ext cx="1249017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1" name="Straight Connector 68"/>
            <p:cNvCxnSpPr>
              <a:stCxn id="125" idx="9"/>
              <a:endCxn id="125" idx="10"/>
            </p:cNvCxnSpPr>
            <p:nvPr/>
          </p:nvCxnSpPr>
          <p:spPr>
            <a:xfrm flipH="1">
              <a:off x="5686398" y="3759977"/>
              <a:ext cx="431663" cy="51500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32" name="Straight Connector 70"/>
            <p:cNvCxnSpPr>
              <a:stCxn id="125" idx="9"/>
              <a:endCxn id="125" idx="2"/>
            </p:cNvCxnSpPr>
            <p:nvPr/>
          </p:nvCxnSpPr>
          <p:spPr>
            <a:xfrm flipV="1">
              <a:off x="6118061" y="2717639"/>
              <a:ext cx="3289" cy="1042338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136" name="Elbow Connector 94"/>
          <p:cNvCxnSpPr>
            <a:stCxn id="75" idx="4"/>
            <a:endCxn id="121" idx="0"/>
          </p:cNvCxnSpPr>
          <p:nvPr/>
        </p:nvCxnSpPr>
        <p:spPr>
          <a:xfrm rot="16200000" flipH="1">
            <a:off x="8424969" y="1821181"/>
            <a:ext cx="1326941" cy="2346561"/>
          </a:xfrm>
          <a:prstGeom prst="bentConnector3">
            <a:avLst>
              <a:gd name="adj1" fmla="val 117246"/>
            </a:avLst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4"/>
          <p:cNvCxnSpPr>
            <a:stCxn id="74" idx="4"/>
            <a:endCxn id="90" idx="6"/>
          </p:cNvCxnSpPr>
          <p:nvPr/>
        </p:nvCxnSpPr>
        <p:spPr>
          <a:xfrm rot="16200000" flipH="1">
            <a:off x="8115568" y="1586340"/>
            <a:ext cx="718308" cy="2207611"/>
          </a:xfrm>
          <a:prstGeom prst="bentConnector4">
            <a:avLst>
              <a:gd name="adj1" fmla="val 146722"/>
              <a:gd name="adj2" fmla="val 1001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310"/>
          <p:cNvGrpSpPr/>
          <p:nvPr/>
        </p:nvGrpSpPr>
        <p:grpSpPr>
          <a:xfrm>
            <a:off x="229270" y="1779260"/>
            <a:ext cx="1276333" cy="1052437"/>
            <a:chOff x="3429768" y="2072128"/>
            <a:chExt cx="3142312" cy="2591088"/>
          </a:xfrm>
          <a:effectLst>
            <a:glow rad="63500">
              <a:srgbClr val="C00000">
                <a:alpha val="50000"/>
              </a:srgbClr>
            </a:glow>
          </a:effectLst>
        </p:grpSpPr>
        <p:sp>
          <p:nvSpPr>
            <p:cNvPr id="244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45" name="Straight Connector 242"/>
            <p:cNvCxnSpPr>
              <a:stCxn id="244" idx="11"/>
              <a:endCxn id="244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6" name="Straight Connector 243"/>
            <p:cNvCxnSpPr>
              <a:stCxn id="244" idx="8"/>
              <a:endCxn id="244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7" name="Straight Connector 246"/>
            <p:cNvCxnSpPr>
              <a:stCxn id="244" idx="8"/>
              <a:endCxn id="244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8" name="Straight Connector 249"/>
            <p:cNvCxnSpPr>
              <a:stCxn id="244" idx="5"/>
              <a:endCxn id="244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9" name="Straight Connector 252"/>
            <p:cNvCxnSpPr>
              <a:stCxn id="244" idx="5"/>
              <a:endCxn id="244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0" name="Straight Connector 255"/>
            <p:cNvCxnSpPr>
              <a:stCxn id="244" idx="2"/>
              <a:endCxn id="244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1" name="Straight Connector 260"/>
            <p:cNvCxnSpPr>
              <a:stCxn id="244" idx="2"/>
              <a:endCxn id="244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Straight Connector 263"/>
            <p:cNvCxnSpPr>
              <a:stCxn id="244" idx="0"/>
              <a:endCxn id="244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53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263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64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4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261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2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259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60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6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257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58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65" name="Group 309"/>
          <p:cNvGrpSpPr/>
          <p:nvPr/>
        </p:nvGrpSpPr>
        <p:grpSpPr>
          <a:xfrm>
            <a:off x="394315" y="3070827"/>
            <a:ext cx="924974" cy="892294"/>
            <a:chOff x="715197" y="2639276"/>
            <a:chExt cx="2277272" cy="2196820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66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67" name="Straight Connector 234"/>
            <p:cNvCxnSpPr>
              <a:stCxn id="266" idx="10"/>
              <a:endCxn id="266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8" name="Straight Connector 235"/>
            <p:cNvCxnSpPr>
              <a:stCxn id="266" idx="1"/>
              <a:endCxn id="266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69" name="Straight Connector 236"/>
            <p:cNvCxnSpPr>
              <a:stCxn id="266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70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283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84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1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281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2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2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279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280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3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277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8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74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275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76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85" name="Group 348"/>
          <p:cNvGrpSpPr/>
          <p:nvPr/>
        </p:nvGrpSpPr>
        <p:grpSpPr>
          <a:xfrm>
            <a:off x="3613694" y="1980887"/>
            <a:ext cx="1156550" cy="624030"/>
            <a:chOff x="1345651" y="2938556"/>
            <a:chExt cx="2847418" cy="1536357"/>
          </a:xfrm>
          <a:effectLst>
            <a:glow rad="63500">
              <a:srgbClr val="098D35">
                <a:alpha val="50000"/>
              </a:srgbClr>
            </a:glow>
          </a:effectLst>
        </p:grpSpPr>
        <p:sp>
          <p:nvSpPr>
            <p:cNvPr id="286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287" name="Straight Connector 315"/>
            <p:cNvCxnSpPr>
              <a:stCxn id="286" idx="9"/>
              <a:endCxn id="286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8" name="Straight Connector 318"/>
            <p:cNvCxnSpPr>
              <a:endCxn id="286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89" name="Straight Connector 322"/>
            <p:cNvCxnSpPr>
              <a:stCxn id="286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290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303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04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1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301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2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2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299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300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3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297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8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94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295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296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305" name="Group 389"/>
          <p:cNvGrpSpPr/>
          <p:nvPr/>
        </p:nvGrpSpPr>
        <p:grpSpPr>
          <a:xfrm>
            <a:off x="3679941" y="3059577"/>
            <a:ext cx="934011" cy="843145"/>
            <a:chOff x="3822979" y="2199169"/>
            <a:chExt cx="2299523" cy="2075812"/>
          </a:xfrm>
          <a:effectLst>
            <a:glow rad="63500">
              <a:srgbClr val="0066FF">
                <a:alpha val="50000"/>
              </a:srgbClr>
            </a:glow>
          </a:effectLst>
        </p:grpSpPr>
        <p:sp>
          <p:nvSpPr>
            <p:cNvPr id="306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307" name="Straight Connector 354"/>
            <p:cNvCxnSpPr>
              <a:stCxn id="306" idx="1"/>
              <a:endCxn id="306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8" name="Straight Connector 358"/>
            <p:cNvCxnSpPr>
              <a:stCxn id="306" idx="5"/>
              <a:endCxn id="306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09" name="Straight Connector 361"/>
            <p:cNvCxnSpPr>
              <a:stCxn id="306" idx="0"/>
              <a:endCxn id="306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0" name="Straight Connector 364"/>
            <p:cNvCxnSpPr>
              <a:stCxn id="306" idx="11"/>
              <a:endCxn id="306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1" name="Straight Connector 368"/>
            <p:cNvCxnSpPr>
              <a:stCxn id="306" idx="10"/>
              <a:endCxn id="306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2" name="Straight Connector 371"/>
            <p:cNvCxnSpPr>
              <a:stCxn id="306" idx="9"/>
              <a:endCxn id="306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313" name="Straight Connector 375"/>
            <p:cNvCxnSpPr>
              <a:stCxn id="306" idx="9"/>
              <a:endCxn id="306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314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315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316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18" name="Shape 108"/>
          <p:cNvSpPr txBox="1">
            <a:spLocks/>
          </p:cNvSpPr>
          <p:nvPr/>
        </p:nvSpPr>
        <p:spPr>
          <a:xfrm>
            <a:off x="476946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319" name="Straight Connector 424"/>
          <p:cNvCxnSpPr/>
          <p:nvPr/>
        </p:nvCxnSpPr>
        <p:spPr>
          <a:xfrm>
            <a:off x="375619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348" name="直線接點 347"/>
          <p:cNvCxnSpPr/>
          <p:nvPr/>
        </p:nvCxnSpPr>
        <p:spPr>
          <a:xfrm flipV="1">
            <a:off x="765110" y="454616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內容版面配置區 2"/>
          <p:cNvSpPr txBox="1">
            <a:spLocks/>
          </p:cNvSpPr>
          <p:nvPr/>
        </p:nvSpPr>
        <p:spPr>
          <a:xfrm>
            <a:off x="790575" y="4634248"/>
            <a:ext cx="10600202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Each </a:t>
            </a:r>
            <a:r>
              <a:rPr lang="en-US" altLang="zh-TW" dirty="0"/>
              <a:t>rule in the shape grammar was associated with a </a:t>
            </a:r>
            <a:r>
              <a:rPr lang="en-US" altLang="zh-TW" b="1" dirty="0">
                <a:solidFill>
                  <a:srgbClr val="FFC000"/>
                </a:solidFill>
              </a:rPr>
              <a:t>terminal symbol</a:t>
            </a:r>
            <a:r>
              <a:rPr lang="en-US" altLang="zh-TW" dirty="0"/>
              <a:t> form in the mission grammar.</a:t>
            </a:r>
          </a:p>
          <a:p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350" name="表格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70866"/>
              </p:ext>
            </p:extLst>
          </p:nvPr>
        </p:nvGraphicFramePr>
        <p:xfrm>
          <a:off x="1615561" y="186374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C00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C00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1" name="表格 3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07222"/>
              </p:ext>
            </p:extLst>
          </p:nvPr>
        </p:nvGraphicFramePr>
        <p:xfrm>
          <a:off x="1615155" y="3131136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2" name="表格 3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0978"/>
              </p:ext>
            </p:extLst>
          </p:nvPr>
        </p:nvGraphicFramePr>
        <p:xfrm>
          <a:off x="4911508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98D35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98D35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353" name="表格 3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71478"/>
              </p:ext>
            </p:extLst>
          </p:nvPr>
        </p:nvGraphicFramePr>
        <p:xfrm>
          <a:off x="4911508" y="310829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0066FF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0066FF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System II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圓角矩形 13"/>
          <p:cNvSpPr/>
          <p:nvPr/>
        </p:nvSpPr>
        <p:spPr>
          <a:xfrm>
            <a:off x="7338730" y="1428759"/>
            <a:ext cx="4013452" cy="2838440"/>
          </a:xfrm>
          <a:prstGeom prst="roundRect">
            <a:avLst>
              <a:gd name="adj" fmla="val 2387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grpSp>
        <p:nvGrpSpPr>
          <p:cNvPr id="12" name="Group 18"/>
          <p:cNvGrpSpPr/>
          <p:nvPr/>
        </p:nvGrpSpPr>
        <p:grpSpPr>
          <a:xfrm>
            <a:off x="7435633" y="1483514"/>
            <a:ext cx="1721271" cy="346845"/>
            <a:chOff x="546136" y="1817754"/>
            <a:chExt cx="1869404" cy="441914"/>
          </a:xfrm>
        </p:grpSpPr>
        <p:sp>
          <p:nvSpPr>
            <p:cNvPr id="63" name="Shape 108"/>
            <p:cNvSpPr txBox="1">
              <a:spLocks/>
            </p:cNvSpPr>
            <p:nvPr/>
          </p:nvSpPr>
          <p:spPr>
            <a:xfrm>
              <a:off x="546136" y="1817754"/>
              <a:ext cx="1869404" cy="4419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Space graph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64" name="Straight Connector 20"/>
            <p:cNvCxnSpPr/>
            <p:nvPr/>
          </p:nvCxnSpPr>
          <p:spPr>
            <a:xfrm>
              <a:off x="597558" y="2192037"/>
              <a:ext cx="1782998" cy="0"/>
            </a:xfrm>
            <a:prstGeom prst="line">
              <a:avLst/>
            </a:prstGeom>
            <a:noFill/>
            <a:ln w="15875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75" name="Group 310"/>
          <p:cNvGrpSpPr/>
          <p:nvPr/>
        </p:nvGrpSpPr>
        <p:grpSpPr>
          <a:xfrm>
            <a:off x="511373" y="1779260"/>
            <a:ext cx="1276333" cy="1052437"/>
            <a:chOff x="3429768" y="2072128"/>
            <a:chExt cx="3142312" cy="2591088"/>
          </a:xfrm>
          <a:effectLst/>
        </p:grpSpPr>
        <p:sp>
          <p:nvSpPr>
            <p:cNvPr id="76" name="Freeform 217"/>
            <p:cNvSpPr/>
            <p:nvPr/>
          </p:nvSpPr>
          <p:spPr>
            <a:xfrm>
              <a:off x="3620801" y="2318882"/>
              <a:ext cx="2692382" cy="2076089"/>
            </a:xfrm>
            <a:custGeom>
              <a:avLst/>
              <a:gdLst>
                <a:gd name="connsiteX0" fmla="*/ 1044444 w 2692385"/>
                <a:gd name="connsiteY0" fmla="*/ 0 h 2076088"/>
                <a:gd name="connsiteX1" fmla="*/ 2088888 w 2692385"/>
                <a:gd name="connsiteY1" fmla="*/ 0 h 2076088"/>
                <a:gd name="connsiteX2" fmla="*/ 2088888 w 2692385"/>
                <a:gd name="connsiteY2" fmla="*/ 512581 h 2076088"/>
                <a:gd name="connsiteX3" fmla="*/ 2692385 w 2692385"/>
                <a:gd name="connsiteY3" fmla="*/ 512581 h 2076088"/>
                <a:gd name="connsiteX4" fmla="*/ 2692385 w 2692385"/>
                <a:gd name="connsiteY4" fmla="*/ 1554919 h 2076088"/>
                <a:gd name="connsiteX5" fmla="*/ 2088888 w 2692385"/>
                <a:gd name="connsiteY5" fmla="*/ 1554919 h 2076088"/>
                <a:gd name="connsiteX6" fmla="*/ 2088888 w 2692385"/>
                <a:gd name="connsiteY6" fmla="*/ 2076088 h 2076088"/>
                <a:gd name="connsiteX7" fmla="*/ 1044444 w 2692385"/>
                <a:gd name="connsiteY7" fmla="*/ 2076088 h 2076088"/>
                <a:gd name="connsiteX8" fmla="*/ 1044444 w 2692385"/>
                <a:gd name="connsiteY8" fmla="*/ 1559213 h 2076088"/>
                <a:gd name="connsiteX9" fmla="*/ 0 w 2692385"/>
                <a:gd name="connsiteY9" fmla="*/ 1559213 h 2076088"/>
                <a:gd name="connsiteX10" fmla="*/ 0 w 2692385"/>
                <a:gd name="connsiteY10" fmla="*/ 516875 h 2076088"/>
                <a:gd name="connsiteX11" fmla="*/ 1044444 w 2692385"/>
                <a:gd name="connsiteY11" fmla="*/ 516875 h 207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385" h="2076088">
                  <a:moveTo>
                    <a:pt x="1044444" y="0"/>
                  </a:moveTo>
                  <a:lnTo>
                    <a:pt x="2088888" y="0"/>
                  </a:lnTo>
                  <a:lnTo>
                    <a:pt x="2088888" y="512581"/>
                  </a:lnTo>
                  <a:lnTo>
                    <a:pt x="2692385" y="512581"/>
                  </a:lnTo>
                  <a:lnTo>
                    <a:pt x="2692385" y="1554919"/>
                  </a:lnTo>
                  <a:lnTo>
                    <a:pt x="2088888" y="1554919"/>
                  </a:lnTo>
                  <a:lnTo>
                    <a:pt x="2088888" y="2076088"/>
                  </a:lnTo>
                  <a:lnTo>
                    <a:pt x="1044444" y="2076088"/>
                  </a:lnTo>
                  <a:lnTo>
                    <a:pt x="1044444" y="1559213"/>
                  </a:lnTo>
                  <a:lnTo>
                    <a:pt x="0" y="1559213"/>
                  </a:lnTo>
                  <a:lnTo>
                    <a:pt x="0" y="516875"/>
                  </a:lnTo>
                  <a:lnTo>
                    <a:pt x="1044444" y="516875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77" name="Straight Connector 242"/>
            <p:cNvCxnSpPr>
              <a:stCxn id="76" idx="11"/>
              <a:endCxn id="76" idx="10"/>
            </p:cNvCxnSpPr>
            <p:nvPr/>
          </p:nvCxnSpPr>
          <p:spPr>
            <a:xfrm flipH="1">
              <a:off x="3620801" y="2835758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8" name="Straight Connector 243"/>
            <p:cNvCxnSpPr>
              <a:stCxn id="76" idx="8"/>
              <a:endCxn id="76" idx="9"/>
            </p:cNvCxnSpPr>
            <p:nvPr/>
          </p:nvCxnSpPr>
          <p:spPr>
            <a:xfrm flipH="1">
              <a:off x="3620801" y="3878096"/>
              <a:ext cx="1044443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79" name="Straight Connector 246"/>
            <p:cNvCxnSpPr>
              <a:stCxn id="76" idx="8"/>
              <a:endCxn id="76" idx="7"/>
            </p:cNvCxnSpPr>
            <p:nvPr/>
          </p:nvCxnSpPr>
          <p:spPr>
            <a:xfrm>
              <a:off x="4665244" y="3878096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0" name="Straight Connector 249"/>
            <p:cNvCxnSpPr>
              <a:stCxn id="76" idx="5"/>
              <a:endCxn id="76" idx="6"/>
            </p:cNvCxnSpPr>
            <p:nvPr/>
          </p:nvCxnSpPr>
          <p:spPr>
            <a:xfrm>
              <a:off x="5709687" y="3873802"/>
              <a:ext cx="0" cy="5211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1" name="Straight Connector 252"/>
            <p:cNvCxnSpPr>
              <a:stCxn id="76" idx="5"/>
              <a:endCxn id="76" idx="4"/>
            </p:cNvCxnSpPr>
            <p:nvPr/>
          </p:nvCxnSpPr>
          <p:spPr>
            <a:xfrm>
              <a:off x="5709687" y="3873802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2" name="Straight Connector 255"/>
            <p:cNvCxnSpPr>
              <a:stCxn id="76" idx="2"/>
              <a:endCxn id="76" idx="3"/>
            </p:cNvCxnSpPr>
            <p:nvPr/>
          </p:nvCxnSpPr>
          <p:spPr>
            <a:xfrm>
              <a:off x="5709687" y="2831463"/>
              <a:ext cx="60349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3" name="Straight Connector 260"/>
            <p:cNvCxnSpPr>
              <a:stCxn id="76" idx="2"/>
              <a:endCxn id="76" idx="1"/>
            </p:cNvCxnSpPr>
            <p:nvPr/>
          </p:nvCxnSpPr>
          <p:spPr>
            <a:xfrm flipV="1">
              <a:off x="5709687" y="2318882"/>
              <a:ext cx="0" cy="512582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84" name="Straight Connector 263"/>
            <p:cNvCxnSpPr>
              <a:stCxn id="76" idx="0"/>
              <a:endCxn id="76" idx="11"/>
            </p:cNvCxnSpPr>
            <p:nvPr/>
          </p:nvCxnSpPr>
          <p:spPr>
            <a:xfrm>
              <a:off x="4665244" y="2318882"/>
              <a:ext cx="0" cy="516874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85" name="Group 275"/>
            <p:cNvGrpSpPr/>
            <p:nvPr/>
          </p:nvGrpSpPr>
          <p:grpSpPr>
            <a:xfrm>
              <a:off x="3429768" y="3158524"/>
              <a:ext cx="479022" cy="383383"/>
              <a:chOff x="1420891" y="2843444"/>
              <a:chExt cx="479031" cy="383384"/>
            </a:xfrm>
          </p:grpSpPr>
          <p:sp>
            <p:nvSpPr>
              <p:cNvPr id="95" name="Rectangle 276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96" name="Isosceles Triangle 277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roup 278"/>
            <p:cNvGrpSpPr/>
            <p:nvPr/>
          </p:nvGrpSpPr>
          <p:grpSpPr>
            <a:xfrm>
              <a:off x="6129759" y="3153189"/>
              <a:ext cx="442321" cy="354011"/>
              <a:chOff x="4113238" y="2837087"/>
              <a:chExt cx="479006" cy="383383"/>
            </a:xfrm>
          </p:grpSpPr>
          <p:sp>
            <p:nvSpPr>
              <p:cNvPr id="93" name="Rectangle 280"/>
              <p:cNvSpPr/>
              <p:nvPr/>
            </p:nvSpPr>
            <p:spPr>
              <a:xfrm>
                <a:off x="4113238" y="2837087"/>
                <a:ext cx="384159" cy="383383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4" name="Isosceles Triangle 281"/>
              <p:cNvSpPr/>
              <p:nvPr/>
            </p:nvSpPr>
            <p:spPr>
              <a:xfrm rot="5400000">
                <a:off x="4410647" y="2981912"/>
                <a:ext cx="271346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7" name="Group 282"/>
            <p:cNvGrpSpPr/>
            <p:nvPr/>
          </p:nvGrpSpPr>
          <p:grpSpPr>
            <a:xfrm>
              <a:off x="5001498" y="2072128"/>
              <a:ext cx="354724" cy="442219"/>
              <a:chOff x="4113221" y="2741564"/>
              <a:chExt cx="384158" cy="478923"/>
            </a:xfrm>
          </p:grpSpPr>
          <p:sp>
            <p:nvSpPr>
              <p:cNvPr id="91" name="Rectangle 284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2" name="Isosceles Triangle 285"/>
              <p:cNvSpPr/>
              <p:nvPr/>
            </p:nvSpPr>
            <p:spPr>
              <a:xfrm>
                <a:off x="4171886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oup 286"/>
            <p:cNvGrpSpPr/>
            <p:nvPr/>
          </p:nvGrpSpPr>
          <p:grpSpPr>
            <a:xfrm>
              <a:off x="5008510" y="4223969"/>
              <a:ext cx="354724" cy="439247"/>
              <a:chOff x="4113221" y="2837106"/>
              <a:chExt cx="384158" cy="475677"/>
            </a:xfrm>
          </p:grpSpPr>
          <p:sp>
            <p:nvSpPr>
              <p:cNvPr id="89" name="Rectangle 287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90" name="Isosceles Triangle 288"/>
              <p:cNvSpPr/>
              <p:nvPr/>
            </p:nvSpPr>
            <p:spPr>
              <a:xfrm rot="10800000">
                <a:off x="4164301" y="322093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7" name="Group 309"/>
          <p:cNvGrpSpPr/>
          <p:nvPr/>
        </p:nvGrpSpPr>
        <p:grpSpPr>
          <a:xfrm>
            <a:off x="676418" y="2973547"/>
            <a:ext cx="924974" cy="892294"/>
            <a:chOff x="715197" y="2639276"/>
            <a:chExt cx="2277272" cy="2196820"/>
          </a:xfrm>
          <a:effectLst/>
        </p:grpSpPr>
        <p:sp>
          <p:nvSpPr>
            <p:cNvPr id="98" name="Freeform 226"/>
            <p:cNvSpPr/>
            <p:nvPr/>
          </p:nvSpPr>
          <p:spPr>
            <a:xfrm>
              <a:off x="915490" y="2743627"/>
              <a:ext cx="2076979" cy="2092469"/>
            </a:xfrm>
            <a:custGeom>
              <a:avLst/>
              <a:gdLst>
                <a:gd name="connsiteX0" fmla="*/ 1042064 w 2076982"/>
                <a:gd name="connsiteY0" fmla="*/ 0 h 2092468"/>
                <a:gd name="connsiteX1" fmla="*/ 2076982 w 2076982"/>
                <a:gd name="connsiteY1" fmla="*/ 321468 h 2092468"/>
                <a:gd name="connsiteX2" fmla="*/ 2034119 w 2076982"/>
                <a:gd name="connsiteY2" fmla="*/ 1411431 h 2092468"/>
                <a:gd name="connsiteX3" fmla="*/ 1046822 w 2076982"/>
                <a:gd name="connsiteY3" fmla="*/ 2087578 h 2092468"/>
                <a:gd name="connsiteX4" fmla="*/ 1046825 w 2076982"/>
                <a:gd name="connsiteY4" fmla="*/ 2090481 h 2092468"/>
                <a:gd name="connsiteX5" fmla="*/ 1044374 w 2076982"/>
                <a:gd name="connsiteY5" fmla="*/ 2089254 h 2092468"/>
                <a:gd name="connsiteX6" fmla="*/ 1039681 w 2076982"/>
                <a:gd name="connsiteY6" fmla="*/ 2092468 h 2092468"/>
                <a:gd name="connsiteX7" fmla="*/ 1039687 w 2076982"/>
                <a:gd name="connsiteY7" fmla="*/ 2086909 h 2092468"/>
                <a:gd name="connsiteX8" fmla="*/ 0 w 2076982"/>
                <a:gd name="connsiteY8" fmla="*/ 1566606 h 2092468"/>
                <a:gd name="connsiteX9" fmla="*/ 0 w 2076982"/>
                <a:gd name="connsiteY9" fmla="*/ 524268 h 2092468"/>
                <a:gd name="connsiteX10" fmla="*/ 1042062 w 2076982"/>
                <a:gd name="connsiteY10" fmla="*/ 1950 h 209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982" h="2092468">
                  <a:moveTo>
                    <a:pt x="1042064" y="0"/>
                  </a:moveTo>
                  <a:lnTo>
                    <a:pt x="2076982" y="321468"/>
                  </a:lnTo>
                  <a:lnTo>
                    <a:pt x="2034119" y="1411431"/>
                  </a:lnTo>
                  <a:lnTo>
                    <a:pt x="1046822" y="2087578"/>
                  </a:lnTo>
                  <a:lnTo>
                    <a:pt x="1046825" y="2090481"/>
                  </a:lnTo>
                  <a:lnTo>
                    <a:pt x="1044374" y="2089254"/>
                  </a:lnTo>
                  <a:lnTo>
                    <a:pt x="1039681" y="2092468"/>
                  </a:lnTo>
                  <a:lnTo>
                    <a:pt x="1039687" y="2086909"/>
                  </a:lnTo>
                  <a:lnTo>
                    <a:pt x="0" y="1566606"/>
                  </a:lnTo>
                  <a:lnTo>
                    <a:pt x="0" y="524268"/>
                  </a:lnTo>
                  <a:lnTo>
                    <a:pt x="1042062" y="195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99" name="Straight Connector 234"/>
            <p:cNvCxnSpPr>
              <a:stCxn id="98" idx="10"/>
              <a:endCxn id="98" idx="9"/>
            </p:cNvCxnSpPr>
            <p:nvPr/>
          </p:nvCxnSpPr>
          <p:spPr>
            <a:xfrm flipH="1">
              <a:off x="915490" y="2745576"/>
              <a:ext cx="1042059" cy="52231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0" name="Straight Connector 235"/>
            <p:cNvCxnSpPr>
              <a:stCxn id="98" idx="1"/>
              <a:endCxn id="98" idx="2"/>
            </p:cNvCxnSpPr>
            <p:nvPr/>
          </p:nvCxnSpPr>
          <p:spPr>
            <a:xfrm flipH="1">
              <a:off x="2949605" y="3065094"/>
              <a:ext cx="42864" cy="108996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01" name="Straight Connector 236"/>
            <p:cNvCxnSpPr>
              <a:stCxn id="98" idx="4"/>
            </p:cNvCxnSpPr>
            <p:nvPr/>
          </p:nvCxnSpPr>
          <p:spPr>
            <a:xfrm flipH="1" flipV="1">
              <a:off x="902582" y="4302148"/>
              <a:ext cx="1059731" cy="53196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02" name="Group 237"/>
            <p:cNvGrpSpPr/>
            <p:nvPr/>
          </p:nvGrpSpPr>
          <p:grpSpPr>
            <a:xfrm>
              <a:off x="715197" y="3594003"/>
              <a:ext cx="479022" cy="383384"/>
              <a:chOff x="1420891" y="2843444"/>
              <a:chExt cx="479031" cy="383384"/>
            </a:xfrm>
          </p:grpSpPr>
          <p:sp>
            <p:nvSpPr>
              <p:cNvPr id="115" name="Rectangle 239"/>
              <p:cNvSpPr/>
              <p:nvPr/>
            </p:nvSpPr>
            <p:spPr>
              <a:xfrm>
                <a:off x="1420891" y="2843444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6" name="Isosceles Triangle 240"/>
              <p:cNvSpPr/>
              <p:nvPr/>
            </p:nvSpPr>
            <p:spPr>
              <a:xfrm rot="5400000">
                <a:off x="1718325" y="2988263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3" name="Group 290"/>
            <p:cNvGrpSpPr/>
            <p:nvPr/>
          </p:nvGrpSpPr>
          <p:grpSpPr>
            <a:xfrm rot="1112584">
              <a:off x="2288849" y="2639276"/>
              <a:ext cx="354724" cy="442219"/>
              <a:chOff x="4113220" y="2741565"/>
              <a:chExt cx="384158" cy="478923"/>
            </a:xfrm>
          </p:grpSpPr>
          <p:sp>
            <p:nvSpPr>
              <p:cNvPr id="113" name="Rectangle 291"/>
              <p:cNvSpPr/>
              <p:nvPr/>
            </p:nvSpPr>
            <p:spPr>
              <a:xfrm>
                <a:off x="4113220" y="2837103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4" name="Isosceles Triangle 292"/>
              <p:cNvSpPr/>
              <p:nvPr/>
            </p:nvSpPr>
            <p:spPr>
              <a:xfrm>
                <a:off x="4171887" y="2741565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4" name="Group 295"/>
            <p:cNvGrpSpPr/>
            <p:nvPr/>
          </p:nvGrpSpPr>
          <p:grpSpPr>
            <a:xfrm rot="19519301">
              <a:off x="2321192" y="4310706"/>
              <a:ext cx="354724" cy="439247"/>
              <a:chOff x="4113221" y="2837105"/>
              <a:chExt cx="384158" cy="475680"/>
            </a:xfrm>
          </p:grpSpPr>
          <p:sp>
            <p:nvSpPr>
              <p:cNvPr id="111" name="Rectangle 296"/>
              <p:cNvSpPr/>
              <p:nvPr/>
            </p:nvSpPr>
            <p:spPr>
              <a:xfrm>
                <a:off x="4113221" y="2837105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12" name="Isosceles Triangle 297"/>
              <p:cNvSpPr/>
              <p:nvPr/>
            </p:nvSpPr>
            <p:spPr>
              <a:xfrm rot="10800000">
                <a:off x="4164301" y="3220937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5" name="Group 298"/>
            <p:cNvGrpSpPr/>
            <p:nvPr/>
          </p:nvGrpSpPr>
          <p:grpSpPr>
            <a:xfrm rot="1785150">
              <a:off x="1183913" y="4366269"/>
              <a:ext cx="354724" cy="439247"/>
              <a:chOff x="4113221" y="2837106"/>
              <a:chExt cx="384158" cy="475678"/>
            </a:xfrm>
          </p:grpSpPr>
          <p:sp>
            <p:nvSpPr>
              <p:cNvPr id="109" name="Rectangle 299"/>
              <p:cNvSpPr/>
              <p:nvPr/>
            </p:nvSpPr>
            <p:spPr>
              <a:xfrm>
                <a:off x="4113221" y="2837106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10" name="Isosceles Triangle 300"/>
              <p:cNvSpPr/>
              <p:nvPr/>
            </p:nvSpPr>
            <p:spPr>
              <a:xfrm rot="10800000">
                <a:off x="4164302" y="3220936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06" name="Group 304"/>
            <p:cNvGrpSpPr/>
            <p:nvPr/>
          </p:nvGrpSpPr>
          <p:grpSpPr>
            <a:xfrm rot="19909335">
              <a:off x="1231688" y="2744920"/>
              <a:ext cx="354724" cy="442219"/>
              <a:chOff x="4113221" y="2741564"/>
              <a:chExt cx="384158" cy="478923"/>
            </a:xfrm>
          </p:grpSpPr>
          <p:sp>
            <p:nvSpPr>
              <p:cNvPr id="107" name="Rectangle 305"/>
              <p:cNvSpPr/>
              <p:nvPr/>
            </p:nvSpPr>
            <p:spPr>
              <a:xfrm>
                <a:off x="4113221" y="2837102"/>
                <a:ext cx="384158" cy="38338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08" name="Isosceles Triangle 306"/>
              <p:cNvSpPr/>
              <p:nvPr/>
            </p:nvSpPr>
            <p:spPr>
              <a:xfrm>
                <a:off x="4171888" y="2741564"/>
                <a:ext cx="271349" cy="91848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17" name="Group 348"/>
          <p:cNvGrpSpPr/>
          <p:nvPr/>
        </p:nvGrpSpPr>
        <p:grpSpPr>
          <a:xfrm>
            <a:off x="4022258" y="1980887"/>
            <a:ext cx="1156550" cy="624030"/>
            <a:chOff x="1345651" y="2938556"/>
            <a:chExt cx="2847418" cy="1536357"/>
          </a:xfrm>
          <a:effectLst/>
        </p:grpSpPr>
        <p:sp>
          <p:nvSpPr>
            <p:cNvPr id="118" name="Freeform 314"/>
            <p:cNvSpPr/>
            <p:nvPr/>
          </p:nvSpPr>
          <p:spPr>
            <a:xfrm>
              <a:off x="1546708" y="3185061"/>
              <a:ext cx="2646361" cy="1045515"/>
            </a:xfrm>
            <a:custGeom>
              <a:avLst/>
              <a:gdLst>
                <a:gd name="connsiteX0" fmla="*/ 2089275 w 2646357"/>
                <a:gd name="connsiteY0" fmla="*/ 0 h 1045513"/>
                <a:gd name="connsiteX1" fmla="*/ 2646357 w 2646357"/>
                <a:gd name="connsiteY1" fmla="*/ 70644 h 1045513"/>
                <a:gd name="connsiteX2" fmla="*/ 2090711 w 2646357"/>
                <a:gd name="connsiteY2" fmla="*/ 1042772 h 1045513"/>
                <a:gd name="connsiteX3" fmla="*/ 2090711 w 2646357"/>
                <a:gd name="connsiteY3" fmla="*/ 1043182 h 1045513"/>
                <a:gd name="connsiteX4" fmla="*/ 2090477 w 2646357"/>
                <a:gd name="connsiteY4" fmla="*/ 1043182 h 1045513"/>
                <a:gd name="connsiteX5" fmla="*/ 2089144 w 2646357"/>
                <a:gd name="connsiteY5" fmla="*/ 1045513 h 1045513"/>
                <a:gd name="connsiteX6" fmla="*/ 2089240 w 2646357"/>
                <a:gd name="connsiteY6" fmla="*/ 1043182 h 1045513"/>
                <a:gd name="connsiteX7" fmla="*/ 0 w 2646357"/>
                <a:gd name="connsiteY7" fmla="*/ 1043182 h 1045513"/>
                <a:gd name="connsiteX8" fmla="*/ 0 w 2646357"/>
                <a:gd name="connsiteY8" fmla="*/ 844 h 1045513"/>
                <a:gd name="connsiteX9" fmla="*/ 2089275 w 2646357"/>
                <a:gd name="connsiteY9" fmla="*/ 844 h 104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6357" h="1045513">
                  <a:moveTo>
                    <a:pt x="2089275" y="0"/>
                  </a:moveTo>
                  <a:lnTo>
                    <a:pt x="2646357" y="70644"/>
                  </a:lnTo>
                  <a:lnTo>
                    <a:pt x="2090711" y="1042772"/>
                  </a:lnTo>
                  <a:lnTo>
                    <a:pt x="2090711" y="1043182"/>
                  </a:lnTo>
                  <a:lnTo>
                    <a:pt x="2090477" y="1043182"/>
                  </a:lnTo>
                  <a:lnTo>
                    <a:pt x="2089144" y="1045513"/>
                  </a:lnTo>
                  <a:lnTo>
                    <a:pt x="2089240" y="1043182"/>
                  </a:lnTo>
                  <a:lnTo>
                    <a:pt x="0" y="1043182"/>
                  </a:lnTo>
                  <a:lnTo>
                    <a:pt x="0" y="844"/>
                  </a:lnTo>
                  <a:lnTo>
                    <a:pt x="2089275" y="844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19" name="Straight Connector 315"/>
            <p:cNvCxnSpPr>
              <a:stCxn id="118" idx="9"/>
              <a:endCxn id="118" idx="1"/>
            </p:cNvCxnSpPr>
            <p:nvPr/>
          </p:nvCxnSpPr>
          <p:spPr>
            <a:xfrm>
              <a:off x="3635985" y="3185905"/>
              <a:ext cx="557084" cy="6980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0" name="Straight Connector 318"/>
            <p:cNvCxnSpPr>
              <a:endCxn id="118" idx="2"/>
            </p:cNvCxnSpPr>
            <p:nvPr/>
          </p:nvCxnSpPr>
          <p:spPr>
            <a:xfrm flipV="1">
              <a:off x="1546708" y="4227833"/>
              <a:ext cx="2090713" cy="2741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21" name="Straight Connector 322"/>
            <p:cNvCxnSpPr>
              <a:stCxn id="118" idx="8"/>
            </p:cNvCxnSpPr>
            <p:nvPr/>
          </p:nvCxnSpPr>
          <p:spPr>
            <a:xfrm>
              <a:off x="1546708" y="3185905"/>
              <a:ext cx="570811" cy="1713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22" name="Group 331"/>
            <p:cNvGrpSpPr/>
            <p:nvPr/>
          </p:nvGrpSpPr>
          <p:grpSpPr>
            <a:xfrm rot="1703716">
              <a:off x="1629108" y="2953521"/>
              <a:ext cx="406014" cy="416799"/>
              <a:chOff x="2128371" y="3553442"/>
              <a:chExt cx="406009" cy="416819"/>
            </a:xfrm>
          </p:grpSpPr>
          <p:sp>
            <p:nvSpPr>
              <p:cNvPr id="135" name="Rectangle 329"/>
              <p:cNvSpPr/>
              <p:nvPr/>
            </p:nvSpPr>
            <p:spPr>
              <a:xfrm rot="19909335">
                <a:off x="2179657" y="3616249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6" name="Isosceles Triangle 330"/>
              <p:cNvSpPr/>
              <p:nvPr/>
            </p:nvSpPr>
            <p:spPr>
              <a:xfrm rot="19909335">
                <a:off x="2128371" y="3553442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3" name="Group 334"/>
            <p:cNvGrpSpPr/>
            <p:nvPr/>
          </p:nvGrpSpPr>
          <p:grpSpPr>
            <a:xfrm>
              <a:off x="2673698" y="2938556"/>
              <a:ext cx="354725" cy="442220"/>
              <a:chOff x="4039981" y="1551849"/>
              <a:chExt cx="354723" cy="442208"/>
            </a:xfrm>
          </p:grpSpPr>
          <p:sp>
            <p:nvSpPr>
              <p:cNvPr id="133" name="Rectangle 332"/>
              <p:cNvSpPr/>
              <p:nvPr/>
            </p:nvSpPr>
            <p:spPr>
              <a:xfrm>
                <a:off x="4039981" y="1640049"/>
                <a:ext cx="354723" cy="3540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4" name="Isosceles Triangle 333"/>
              <p:cNvSpPr/>
              <p:nvPr/>
            </p:nvSpPr>
            <p:spPr>
              <a:xfrm>
                <a:off x="4094157" y="1551849"/>
                <a:ext cx="250556" cy="84810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4" name="Group 339"/>
            <p:cNvGrpSpPr/>
            <p:nvPr/>
          </p:nvGrpSpPr>
          <p:grpSpPr>
            <a:xfrm rot="19998547">
              <a:off x="3729288" y="3590999"/>
              <a:ext cx="423676" cy="402992"/>
              <a:chOff x="3672887" y="3714022"/>
              <a:chExt cx="423680" cy="402983"/>
            </a:xfrm>
          </p:grpSpPr>
          <p:sp>
            <p:nvSpPr>
              <p:cNvPr id="131" name="Rectangle 337"/>
              <p:cNvSpPr/>
              <p:nvPr/>
            </p:nvSpPr>
            <p:spPr>
              <a:xfrm rot="19519301">
                <a:off x="3672887" y="3714022"/>
                <a:ext cx="354723" cy="35401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+mn-ea"/>
                    <a:cs typeface="Adobe Arabic" panose="02040503050201020203" pitchFamily="18" charset="-78"/>
                    <a:sym typeface="Arial"/>
                  </a:rPr>
                  <a:t>C</a:t>
                </a:r>
              </a:p>
            </p:txBody>
          </p:sp>
          <p:sp>
            <p:nvSpPr>
              <p:cNvPr id="132" name="Isosceles Triangle 338"/>
              <p:cNvSpPr/>
              <p:nvPr/>
            </p:nvSpPr>
            <p:spPr>
              <a:xfrm rot="8719301">
                <a:off x="3846010" y="4032194"/>
                <a:ext cx="250557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5" name="Group 342"/>
            <p:cNvGrpSpPr/>
            <p:nvPr/>
          </p:nvGrpSpPr>
          <p:grpSpPr>
            <a:xfrm rot="19806183">
              <a:off x="2316339" y="4067085"/>
              <a:ext cx="416005" cy="407828"/>
              <a:chOff x="6196860" y="3933220"/>
              <a:chExt cx="415993" cy="407810"/>
            </a:xfrm>
          </p:grpSpPr>
          <p:sp>
            <p:nvSpPr>
              <p:cNvPr id="129" name="Rectangle 340"/>
              <p:cNvSpPr/>
              <p:nvPr/>
            </p:nvSpPr>
            <p:spPr>
              <a:xfrm rot="1785150">
                <a:off x="6258130" y="3933220"/>
                <a:ext cx="354723" cy="35401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ea typeface="新細明體" panose="02020500000000000000" pitchFamily="18" charset="-120"/>
                    <a:cs typeface="Adobe Arabic" panose="02040503050201020203" pitchFamily="18" charset="-78"/>
                    <a:sym typeface="Arial"/>
                  </a:rPr>
                  <a:t>W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30" name="Isosceles Triangle 341"/>
              <p:cNvSpPr/>
              <p:nvPr/>
            </p:nvSpPr>
            <p:spPr>
              <a:xfrm rot="12585150">
                <a:off x="6196860" y="4256219"/>
                <a:ext cx="250556" cy="84811"/>
              </a:xfrm>
              <a:prstGeom prst="triangl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26" name="Group 347"/>
            <p:cNvGrpSpPr/>
            <p:nvPr/>
          </p:nvGrpSpPr>
          <p:grpSpPr>
            <a:xfrm>
              <a:off x="1345651" y="3503441"/>
              <a:ext cx="479024" cy="383384"/>
              <a:chOff x="2468243" y="2638247"/>
              <a:chExt cx="479035" cy="383384"/>
            </a:xfrm>
          </p:grpSpPr>
          <p:sp>
            <p:nvSpPr>
              <p:cNvPr id="127" name="Rectangle 345"/>
              <p:cNvSpPr/>
              <p:nvPr/>
            </p:nvSpPr>
            <p:spPr>
              <a:xfrm>
                <a:off x="2468243" y="2638247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28" name="Isosceles Triangle 346"/>
              <p:cNvSpPr/>
              <p:nvPr/>
            </p:nvSpPr>
            <p:spPr>
              <a:xfrm rot="5400000">
                <a:off x="2765681" y="2783066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37" name="Group 389"/>
          <p:cNvGrpSpPr/>
          <p:nvPr/>
        </p:nvGrpSpPr>
        <p:grpSpPr>
          <a:xfrm>
            <a:off x="4088505" y="2962297"/>
            <a:ext cx="934011" cy="843145"/>
            <a:chOff x="3822979" y="2199169"/>
            <a:chExt cx="2299523" cy="2075812"/>
          </a:xfrm>
          <a:effectLst/>
        </p:grpSpPr>
        <p:sp>
          <p:nvSpPr>
            <p:cNvPr id="138" name="Freeform 353"/>
            <p:cNvSpPr/>
            <p:nvPr/>
          </p:nvSpPr>
          <p:spPr>
            <a:xfrm>
              <a:off x="4018277" y="2199169"/>
              <a:ext cx="2104225" cy="2075812"/>
            </a:xfrm>
            <a:custGeom>
              <a:avLst/>
              <a:gdLst>
                <a:gd name="connsiteX0" fmla="*/ 436110 w 2104227"/>
                <a:gd name="connsiteY0" fmla="*/ 0 h 2075814"/>
                <a:gd name="connsiteX1" fmla="*/ 1685127 w 2104227"/>
                <a:gd name="connsiteY1" fmla="*/ 0 h 2075814"/>
                <a:gd name="connsiteX2" fmla="*/ 2103069 w 2104227"/>
                <a:gd name="connsiteY2" fmla="*/ 518469 h 2075814"/>
                <a:gd name="connsiteX3" fmla="*/ 2103886 w 2104227"/>
                <a:gd name="connsiteY3" fmla="*/ 518469 h 2075814"/>
                <a:gd name="connsiteX4" fmla="*/ 2103886 w 2104227"/>
                <a:gd name="connsiteY4" fmla="*/ 519483 h 2075814"/>
                <a:gd name="connsiteX5" fmla="*/ 2104227 w 2104227"/>
                <a:gd name="connsiteY5" fmla="*/ 519906 h 2075814"/>
                <a:gd name="connsiteX6" fmla="*/ 2103886 w 2104227"/>
                <a:gd name="connsiteY6" fmla="*/ 519906 h 2075814"/>
                <a:gd name="connsiteX7" fmla="*/ 2103886 w 2104227"/>
                <a:gd name="connsiteY7" fmla="*/ 1555908 h 2075814"/>
                <a:gd name="connsiteX8" fmla="*/ 2103886 w 2104227"/>
                <a:gd name="connsiteY8" fmla="*/ 1560807 h 2075814"/>
                <a:gd name="connsiteX9" fmla="*/ 2099780 w 2104227"/>
                <a:gd name="connsiteY9" fmla="*/ 1560807 h 2075814"/>
                <a:gd name="connsiteX10" fmla="*/ 1668117 w 2104227"/>
                <a:gd name="connsiteY10" fmla="*/ 2075814 h 2075814"/>
                <a:gd name="connsiteX11" fmla="*/ 419100 w 2104227"/>
                <a:gd name="connsiteY11" fmla="*/ 2075814 h 2075814"/>
                <a:gd name="connsiteX12" fmla="*/ 3949 w 2104227"/>
                <a:gd name="connsiteY12" fmla="*/ 1560807 h 2075814"/>
                <a:gd name="connsiteX13" fmla="*/ 0 w 2104227"/>
                <a:gd name="connsiteY13" fmla="*/ 1560807 h 2075814"/>
                <a:gd name="connsiteX14" fmla="*/ 0 w 2104227"/>
                <a:gd name="connsiteY14" fmla="*/ 1555908 h 2075814"/>
                <a:gd name="connsiteX15" fmla="*/ 0 w 2104227"/>
                <a:gd name="connsiteY15" fmla="*/ 518469 h 2075814"/>
                <a:gd name="connsiteX16" fmla="*/ 1546 w 2104227"/>
                <a:gd name="connsiteY16" fmla="*/ 518469 h 207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4227" h="2075814">
                  <a:moveTo>
                    <a:pt x="436110" y="0"/>
                  </a:moveTo>
                  <a:lnTo>
                    <a:pt x="1685127" y="0"/>
                  </a:lnTo>
                  <a:lnTo>
                    <a:pt x="2103069" y="518469"/>
                  </a:lnTo>
                  <a:lnTo>
                    <a:pt x="2103886" y="518469"/>
                  </a:lnTo>
                  <a:lnTo>
                    <a:pt x="2103886" y="519483"/>
                  </a:lnTo>
                  <a:lnTo>
                    <a:pt x="2104227" y="519906"/>
                  </a:lnTo>
                  <a:lnTo>
                    <a:pt x="2103886" y="519906"/>
                  </a:lnTo>
                  <a:lnTo>
                    <a:pt x="2103886" y="1555908"/>
                  </a:lnTo>
                  <a:lnTo>
                    <a:pt x="2103886" y="1560807"/>
                  </a:lnTo>
                  <a:lnTo>
                    <a:pt x="2099780" y="1560807"/>
                  </a:lnTo>
                  <a:lnTo>
                    <a:pt x="1668117" y="2075814"/>
                  </a:lnTo>
                  <a:lnTo>
                    <a:pt x="419100" y="2075814"/>
                  </a:lnTo>
                  <a:lnTo>
                    <a:pt x="3949" y="1560807"/>
                  </a:lnTo>
                  <a:lnTo>
                    <a:pt x="0" y="1560807"/>
                  </a:lnTo>
                  <a:lnTo>
                    <a:pt x="0" y="1555908"/>
                  </a:lnTo>
                  <a:lnTo>
                    <a:pt x="0" y="518469"/>
                  </a:lnTo>
                  <a:lnTo>
                    <a:pt x="1546" y="518469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solidFill>
                <a:srgbClr val="212121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Adobe Arabic" panose="02040503050201020203" pitchFamily="18" charset="-78"/>
                <a:sym typeface="Arial"/>
              </a:endParaRPr>
            </a:p>
          </p:txBody>
        </p:sp>
        <p:cxnSp>
          <p:nvCxnSpPr>
            <p:cNvPr id="139" name="Straight Connector 354"/>
            <p:cNvCxnSpPr>
              <a:stCxn id="138" idx="1"/>
              <a:endCxn id="138" idx="0"/>
            </p:cNvCxnSpPr>
            <p:nvPr/>
          </p:nvCxnSpPr>
          <p:spPr>
            <a:xfrm flipH="1">
              <a:off x="4454387" y="2199169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0" name="Straight Connector 358"/>
            <p:cNvCxnSpPr>
              <a:stCxn id="138" idx="5"/>
              <a:endCxn id="138" idx="1"/>
            </p:cNvCxnSpPr>
            <p:nvPr/>
          </p:nvCxnSpPr>
          <p:spPr>
            <a:xfrm flipH="1" flipV="1">
              <a:off x="5703402" y="2199169"/>
              <a:ext cx="419100" cy="519905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1" name="Straight Connector 361"/>
            <p:cNvCxnSpPr>
              <a:stCxn id="138" idx="0"/>
              <a:endCxn id="138" idx="16"/>
            </p:cNvCxnSpPr>
            <p:nvPr/>
          </p:nvCxnSpPr>
          <p:spPr>
            <a:xfrm flipH="1">
              <a:off x="4019823" y="2199169"/>
              <a:ext cx="434564" cy="518469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2" name="Straight Connector 364"/>
            <p:cNvCxnSpPr>
              <a:stCxn id="138" idx="11"/>
              <a:endCxn id="138" idx="12"/>
            </p:cNvCxnSpPr>
            <p:nvPr/>
          </p:nvCxnSpPr>
          <p:spPr>
            <a:xfrm flipH="1" flipV="1">
              <a:off x="4022226" y="3759975"/>
              <a:ext cx="415151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3" name="Straight Connector 368"/>
            <p:cNvCxnSpPr>
              <a:stCxn id="138" idx="10"/>
              <a:endCxn id="138" idx="11"/>
            </p:cNvCxnSpPr>
            <p:nvPr/>
          </p:nvCxnSpPr>
          <p:spPr>
            <a:xfrm flipH="1">
              <a:off x="4437377" y="4274981"/>
              <a:ext cx="1249016" cy="0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4" name="Straight Connector 371"/>
            <p:cNvCxnSpPr>
              <a:stCxn id="138" idx="9"/>
              <a:endCxn id="138" idx="10"/>
            </p:cNvCxnSpPr>
            <p:nvPr/>
          </p:nvCxnSpPr>
          <p:spPr>
            <a:xfrm flipH="1">
              <a:off x="5686392" y="3759975"/>
              <a:ext cx="431664" cy="515006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145" name="Straight Connector 375"/>
            <p:cNvCxnSpPr>
              <a:stCxn id="138" idx="9"/>
              <a:endCxn id="138" idx="2"/>
            </p:cNvCxnSpPr>
            <p:nvPr/>
          </p:nvCxnSpPr>
          <p:spPr>
            <a:xfrm flipV="1">
              <a:off x="6118054" y="2717638"/>
              <a:ext cx="3288" cy="1042337"/>
            </a:xfrm>
            <a:prstGeom prst="line">
              <a:avLst/>
            </a:prstGeom>
            <a:noFill/>
            <a:ln w="25400" cap="flat" cmpd="sng" algn="ctr">
              <a:solidFill>
                <a:srgbClr val="212121"/>
              </a:solidFill>
              <a:prstDash val="solid"/>
            </a:ln>
            <a:effectLst/>
          </p:spPr>
        </p:cxnSp>
        <p:grpSp>
          <p:nvGrpSpPr>
            <p:cNvPr id="146" name="Group 387"/>
            <p:cNvGrpSpPr/>
            <p:nvPr/>
          </p:nvGrpSpPr>
          <p:grpSpPr>
            <a:xfrm>
              <a:off x="3822979" y="3045384"/>
              <a:ext cx="479023" cy="383383"/>
              <a:chOff x="5346486" y="1393188"/>
              <a:chExt cx="479049" cy="383384"/>
            </a:xfrm>
          </p:grpSpPr>
          <p:sp>
            <p:nvSpPr>
              <p:cNvPr id="147" name="Rectangle 385"/>
              <p:cNvSpPr/>
              <p:nvPr/>
            </p:nvSpPr>
            <p:spPr>
              <a:xfrm>
                <a:off x="5346486" y="1393188"/>
                <a:ext cx="384157" cy="383384"/>
              </a:xfrm>
              <a:prstGeom prst="rect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2121">
                      <a:lumMod val="75000"/>
                      <a:lumOff val="25000"/>
                    </a:srgbClr>
                  </a:solidFill>
                  <a:effectLst/>
                  <a:uLnTx/>
                  <a:uFillTx/>
                  <a:ea typeface="+mn-ea"/>
                  <a:cs typeface="Adobe Arabic" panose="02040503050201020203" pitchFamily="18" charset="-78"/>
                  <a:sym typeface="Arial"/>
                </a:endParaRPr>
              </a:p>
            </p:txBody>
          </p:sp>
          <p:sp>
            <p:nvSpPr>
              <p:cNvPr id="148" name="Isosceles Triangle 386"/>
              <p:cNvSpPr/>
              <p:nvPr/>
            </p:nvSpPr>
            <p:spPr>
              <a:xfrm rot="5400000">
                <a:off x="5643938" y="1538009"/>
                <a:ext cx="271347" cy="91846"/>
              </a:xfrm>
              <a:prstGeom prst="triangle">
                <a:avLst/>
              </a:prstGeom>
              <a:solidFill>
                <a:srgbClr val="212121">
                  <a:lumMod val="50000"/>
                  <a:lumOff val="50000"/>
                </a:srgbClr>
              </a:solidFill>
              <a:ln w="25400" cap="flat" cmpd="sng" algn="ctr">
                <a:solidFill>
                  <a:srgbClr val="212121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49" name="Shape 108"/>
          <p:cNvSpPr txBox="1">
            <a:spLocks/>
          </p:cNvSpPr>
          <p:nvPr/>
        </p:nvSpPr>
        <p:spPr>
          <a:xfrm>
            <a:off x="885510" y="1218983"/>
            <a:ext cx="5312562" cy="357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Wingdings" panose="05000000000000000000" pitchFamily="2" charset="2"/>
              <a:buChar char="u"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Font typeface="Arial" panose="020B0604020202020204" pitchFamily="34" charset="0"/>
              <a:buChar char="►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0113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 panose="020B0604020202020204" pitchFamily="34" charset="0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Space </a:t>
            </a: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rules</a:t>
            </a:r>
            <a:r>
              <a:rPr kumimoji="0" lang="zh-TW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simplify, expressed</a:t>
            </a:r>
            <a:r>
              <a:rPr kumimoji="0" lang="en-US" altLang="zh-TW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 in 2D</a:t>
            </a:r>
            <a:r>
              <a:rPr kumimoji="0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cxnSp>
        <p:nvCxnSpPr>
          <p:cNvPr id="150" name="Straight Connector 424"/>
          <p:cNvCxnSpPr/>
          <p:nvPr/>
        </p:nvCxnSpPr>
        <p:spPr>
          <a:xfrm>
            <a:off x="784183" y="1575529"/>
            <a:ext cx="4535889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151" name="直線接點 150"/>
          <p:cNvCxnSpPr/>
          <p:nvPr/>
        </p:nvCxnSpPr>
        <p:spPr>
          <a:xfrm flipV="1">
            <a:off x="7209414" y="4550505"/>
            <a:ext cx="4298407" cy="1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內容版面配置區 2"/>
          <p:cNvSpPr txBox="1">
            <a:spLocks/>
          </p:cNvSpPr>
          <p:nvPr/>
        </p:nvSpPr>
        <p:spPr>
          <a:xfrm>
            <a:off x="7338729" y="4634248"/>
            <a:ext cx="4013453" cy="1449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After all nodes in mission graph </a:t>
            </a:r>
            <a:r>
              <a:rPr lang="en-US" altLang="zh-TW" dirty="0" smtClean="0"/>
              <a:t>having </a:t>
            </a:r>
            <a:r>
              <a:rPr lang="en-US" altLang="zh-TW" dirty="0"/>
              <a:t>transferred </a:t>
            </a:r>
            <a:r>
              <a:rPr lang="en-US" altLang="zh-TW" dirty="0" smtClean="0"/>
              <a:t>into space, the </a:t>
            </a:r>
            <a:r>
              <a:rPr lang="en-US" altLang="zh-TW" b="1" dirty="0" smtClean="0">
                <a:solidFill>
                  <a:srgbClr val="FFC000"/>
                </a:solidFill>
              </a:rPr>
              <a:t>remaining connections</a:t>
            </a:r>
            <a:r>
              <a:rPr lang="en-US" altLang="zh-TW" dirty="0" smtClean="0"/>
              <a:t> have to fit </a:t>
            </a:r>
            <a:r>
              <a:rPr lang="en-US" altLang="zh-TW" dirty="0"/>
              <a:t>the completed space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graphicFrame>
        <p:nvGraphicFramePr>
          <p:cNvPr id="153" name="表格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6953"/>
              </p:ext>
            </p:extLst>
          </p:nvPr>
        </p:nvGraphicFramePr>
        <p:xfrm>
          <a:off x="1887933" y="1863742"/>
          <a:ext cx="1935362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6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874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build entrance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 (entrance)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Entance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4" name="表格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05134"/>
              </p:ext>
            </p:extLst>
          </p:nvPr>
        </p:nvGraphicFramePr>
        <p:xfrm>
          <a:off x="1887527" y="3033856"/>
          <a:ext cx="1931508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491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6017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1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5" name="表格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33682"/>
              </p:ext>
            </p:extLst>
          </p:nvPr>
        </p:nvGraphicFramePr>
        <p:xfrm>
          <a:off x="5320072" y="187948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grow</a:t>
                      </a:r>
                      <a:r>
                        <a:rPr lang="en-US" sz="11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section 2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 (explore)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56" name="表格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6509"/>
              </p:ext>
            </p:extLst>
          </p:nvPr>
        </p:nvGraphicFramePr>
        <p:xfrm>
          <a:off x="5320072" y="3011012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goal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go (goal)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1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+mn-lt"/>
                        </a:rPr>
                        <a:t>Connection</a:t>
                      </a:r>
                      <a:endParaRPr lang="en-US" sz="11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158" name="Group 1"/>
          <p:cNvGrpSpPr/>
          <p:nvPr/>
        </p:nvGrpSpPr>
        <p:grpSpPr>
          <a:xfrm>
            <a:off x="986024" y="4274432"/>
            <a:ext cx="384938" cy="523480"/>
            <a:chOff x="1006063" y="2185886"/>
            <a:chExt cx="523106" cy="71137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59" name="Straight Connector 93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94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1" name="Isosceles Triangle 95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3" name="Group 99"/>
          <p:cNvGrpSpPr/>
          <p:nvPr/>
        </p:nvGrpSpPr>
        <p:grpSpPr>
          <a:xfrm>
            <a:off x="974470" y="5341389"/>
            <a:ext cx="384938" cy="523480"/>
            <a:chOff x="1006063" y="2185886"/>
            <a:chExt cx="523106" cy="711375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4" name="Straight Connector 100"/>
            <p:cNvCxnSpPr/>
            <p:nvPr/>
          </p:nvCxnSpPr>
          <p:spPr>
            <a:xfrm>
              <a:off x="1264209" y="2185886"/>
              <a:ext cx="0" cy="7113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01"/>
            <p:cNvSpPr/>
            <p:nvPr/>
          </p:nvSpPr>
          <p:spPr>
            <a:xfrm>
              <a:off x="1086847" y="2363118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66" name="Isosceles Triangle 102"/>
            <p:cNvSpPr/>
            <p:nvPr/>
          </p:nvSpPr>
          <p:spPr>
            <a:xfrm rot="5400000">
              <a:off x="1361485" y="2496844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7" name="Shape 108"/>
            <p:cNvSpPr txBox="1">
              <a:spLocks/>
            </p:cNvSpPr>
            <p:nvPr/>
          </p:nvSpPr>
          <p:spPr>
            <a:xfrm>
              <a:off x="1006063" y="2360198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r>
                <a:rPr lang="en-US" altLang="zh-TW" sz="1200" dirty="0" smtClean="0">
                  <a:solidFill>
                    <a:schemeClr val="tx1"/>
                  </a:solidFill>
                  <a:latin typeface="+mn-lt"/>
                </a:rPr>
                <a:t>wa</a:t>
              </a: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4317856" y="4545947"/>
            <a:ext cx="547726" cy="912121"/>
            <a:chOff x="4768494" y="3326767"/>
            <a:chExt cx="744324" cy="1239513"/>
          </a:xfrm>
          <a:effectLst>
            <a:glow rad="63500">
              <a:schemeClr val="accent3">
                <a:lumMod val="75000"/>
                <a:alpha val="40000"/>
              </a:schemeClr>
            </a:glow>
          </a:effectLst>
        </p:grpSpPr>
        <p:cxnSp>
          <p:nvCxnSpPr>
            <p:cNvPr id="169" name="Straight Connector 105"/>
            <p:cNvCxnSpPr/>
            <p:nvPr/>
          </p:nvCxnSpPr>
          <p:spPr>
            <a:xfrm>
              <a:off x="5026640" y="3433713"/>
              <a:ext cx="0" cy="1047284"/>
            </a:xfrm>
            <a:prstGeom prst="line">
              <a:avLst/>
            </a:prstGeom>
            <a:ln w="254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06"/>
            <p:cNvSpPr/>
            <p:nvPr/>
          </p:nvSpPr>
          <p:spPr>
            <a:xfrm>
              <a:off x="4849278" y="3790655"/>
              <a:ext cx="354724" cy="35401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171" name="Isosceles Triangle 107"/>
            <p:cNvSpPr/>
            <p:nvPr/>
          </p:nvSpPr>
          <p:spPr>
            <a:xfrm rot="5400000">
              <a:off x="5123916" y="3924381"/>
              <a:ext cx="250557" cy="84810"/>
            </a:xfrm>
            <a:prstGeom prst="triangl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Shape 108"/>
            <p:cNvSpPr txBox="1">
              <a:spLocks/>
            </p:cNvSpPr>
            <p:nvPr/>
          </p:nvSpPr>
          <p:spPr>
            <a:xfrm>
              <a:off x="4768494" y="3787735"/>
              <a:ext cx="513168" cy="356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None/>
              </a:pPr>
              <a:endParaRPr lang="zh-TW" sz="12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3" name="Group 2"/>
            <p:cNvGrpSpPr/>
            <p:nvPr/>
          </p:nvGrpSpPr>
          <p:grpSpPr>
            <a:xfrm rot="19155358">
              <a:off x="4989712" y="3326767"/>
              <a:ext cx="523106" cy="711375"/>
              <a:chOff x="3716067" y="3533416"/>
              <a:chExt cx="523106" cy="711375"/>
            </a:xfrm>
          </p:grpSpPr>
          <p:cxnSp>
            <p:nvCxnSpPr>
              <p:cNvPr id="179" name="Straight Connector 110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tangle 111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81" name="Isosceles Triangle 112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74" name="Group 116"/>
            <p:cNvGrpSpPr/>
            <p:nvPr/>
          </p:nvGrpSpPr>
          <p:grpSpPr>
            <a:xfrm rot="2398194">
              <a:off x="4984048" y="3854905"/>
              <a:ext cx="523106" cy="711375"/>
              <a:chOff x="3716067" y="3533416"/>
              <a:chExt cx="523106" cy="711375"/>
            </a:xfrm>
          </p:grpSpPr>
          <p:cxnSp>
            <p:nvCxnSpPr>
              <p:cNvPr id="175" name="Straight Connector 117"/>
              <p:cNvCxnSpPr/>
              <p:nvPr/>
            </p:nvCxnSpPr>
            <p:spPr>
              <a:xfrm>
                <a:off x="3974213" y="3533416"/>
                <a:ext cx="0" cy="71137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tangle 118"/>
              <p:cNvSpPr/>
              <p:nvPr/>
            </p:nvSpPr>
            <p:spPr>
              <a:xfrm>
                <a:off x="3796851" y="3710648"/>
                <a:ext cx="354724" cy="3540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cs typeface="Adobe Arabic" panose="02040503050201020203" pitchFamily="18" charset="-78"/>
                </a:endParaRPr>
              </a:p>
            </p:txBody>
          </p:sp>
          <p:sp>
            <p:nvSpPr>
              <p:cNvPr id="177" name="Isosceles Triangle 119"/>
              <p:cNvSpPr/>
              <p:nvPr/>
            </p:nvSpPr>
            <p:spPr>
              <a:xfrm rot="5400000">
                <a:off x="4071489" y="3844374"/>
                <a:ext cx="250557" cy="8481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Shape 108"/>
              <p:cNvSpPr txBox="1">
                <a:spLocks/>
              </p:cNvSpPr>
              <p:nvPr/>
            </p:nvSpPr>
            <p:spPr>
              <a:xfrm>
                <a:off x="3716067" y="3707728"/>
                <a:ext cx="513168" cy="35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85750" marR="0" lvl="0" indent="-2857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600"/>
                  </a:spcAft>
                  <a:buClr>
                    <a:schemeClr val="lt2"/>
                  </a:buClr>
                  <a:buSzPct val="100000"/>
                  <a:buFont typeface="Wingdings" panose="05000000000000000000" pitchFamily="2" charset="2"/>
                  <a:buChar char="u"/>
                  <a:defRPr sz="1800" b="0" i="0" u="none" strike="noStrike" cap="none" baseline="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625475" marR="0" lvl="1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lt2"/>
                  </a:buClr>
                  <a:buFont typeface="Arial" panose="020B0604020202020204" pitchFamily="34" charset="0"/>
                  <a:buChar char="►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900113" marR="0" lvl="2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lt2"/>
                  </a:buClr>
                  <a:buFont typeface="Arial" panose="020B0604020202020204" pitchFamily="34" charset="0"/>
                  <a:buChar char="●"/>
                  <a:defRPr sz="16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None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TW" sz="1200" dirty="0" smtClean="0">
                    <a:solidFill>
                      <a:schemeClr val="bg1"/>
                    </a:solidFill>
                    <a:latin typeface="+mn-lt"/>
                  </a:rPr>
                  <a:t>W</a:t>
                </a:r>
                <a:endParaRPr lang="zh-TW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aphicFrame>
        <p:nvGraphicFramePr>
          <p:cNvPr id="183" name="表格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06538"/>
              </p:ext>
            </p:extLst>
          </p:nvPr>
        </p:nvGraphicFramePr>
        <p:xfrm>
          <a:off x="1887527" y="4089588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close connection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rgbClr val="FFC000">
                                <a:alpha val="40000"/>
                              </a:srgbClr>
                            </a:glow>
                          </a:effectLst>
                        </a:rPr>
                        <a:t>Connection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rgbClr val="FFC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4" name="表格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47435"/>
              </p:ext>
            </p:extLst>
          </p:nvPr>
        </p:nvGraphicFramePr>
        <p:xfrm>
          <a:off x="1887527" y="5167473"/>
          <a:ext cx="1930097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507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36501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protowall1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aphicFrame>
        <p:nvGraphicFramePr>
          <p:cNvPr id="185" name="表格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9143"/>
              </p:ext>
            </p:extLst>
          </p:nvPr>
        </p:nvGraphicFramePr>
        <p:xfrm>
          <a:off x="5320071" y="4556895"/>
          <a:ext cx="1743401" cy="8725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0419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232982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chemeClr val="tx2"/>
                          </a:solidFill>
                          <a:effectLst/>
                        </a:rPr>
                        <a:t>Rule</a:t>
                      </a:r>
                      <a:endParaRPr lang="zh-TW" alt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protowall2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/>
                        </a:rPr>
                        <a:t>Inst.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(none)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29086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Rep.</a:t>
                      </a:r>
                      <a:endParaRPr lang="zh-TW" alt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ProtoWall</a:t>
                      </a:r>
                      <a:endParaRPr lang="en-US" sz="1200" dirty="0">
                        <a:solidFill>
                          <a:schemeClr val="tx2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grpSp>
        <p:nvGrpSpPr>
          <p:cNvPr id="219" name="群組 218"/>
          <p:cNvGrpSpPr/>
          <p:nvPr/>
        </p:nvGrpSpPr>
        <p:grpSpPr>
          <a:xfrm>
            <a:off x="7741077" y="2109730"/>
            <a:ext cx="3282167" cy="2073890"/>
            <a:chOff x="8958663" y="2139364"/>
            <a:chExt cx="3114762" cy="1968112"/>
          </a:xfrm>
        </p:grpSpPr>
        <p:grpSp>
          <p:nvGrpSpPr>
            <p:cNvPr id="220" name="Group 61"/>
            <p:cNvGrpSpPr/>
            <p:nvPr/>
          </p:nvGrpSpPr>
          <p:grpSpPr>
            <a:xfrm rot="19904469">
              <a:off x="11015613" y="2635481"/>
              <a:ext cx="1057812" cy="1043529"/>
              <a:chOff x="4018281" y="2199170"/>
              <a:chExt cx="2104227" cy="2075814"/>
            </a:xfrm>
          </p:grpSpPr>
          <p:sp>
            <p:nvSpPr>
              <p:cNvPr id="244" name="Freeform 62"/>
              <p:cNvSpPr/>
              <p:nvPr/>
            </p:nvSpPr>
            <p:spPr>
              <a:xfrm>
                <a:off x="4018281" y="2199170"/>
                <a:ext cx="2104227" cy="2075814"/>
              </a:xfrm>
              <a:custGeom>
                <a:avLst/>
                <a:gdLst>
                  <a:gd name="connsiteX0" fmla="*/ 436110 w 2104227"/>
                  <a:gd name="connsiteY0" fmla="*/ 0 h 2075814"/>
                  <a:gd name="connsiteX1" fmla="*/ 1685127 w 2104227"/>
                  <a:gd name="connsiteY1" fmla="*/ 0 h 2075814"/>
                  <a:gd name="connsiteX2" fmla="*/ 2103069 w 2104227"/>
                  <a:gd name="connsiteY2" fmla="*/ 518469 h 2075814"/>
                  <a:gd name="connsiteX3" fmla="*/ 2103886 w 2104227"/>
                  <a:gd name="connsiteY3" fmla="*/ 518469 h 2075814"/>
                  <a:gd name="connsiteX4" fmla="*/ 2103886 w 2104227"/>
                  <a:gd name="connsiteY4" fmla="*/ 519483 h 2075814"/>
                  <a:gd name="connsiteX5" fmla="*/ 2104227 w 2104227"/>
                  <a:gd name="connsiteY5" fmla="*/ 519906 h 2075814"/>
                  <a:gd name="connsiteX6" fmla="*/ 2103886 w 2104227"/>
                  <a:gd name="connsiteY6" fmla="*/ 519906 h 2075814"/>
                  <a:gd name="connsiteX7" fmla="*/ 2103886 w 2104227"/>
                  <a:gd name="connsiteY7" fmla="*/ 1555908 h 2075814"/>
                  <a:gd name="connsiteX8" fmla="*/ 2103886 w 2104227"/>
                  <a:gd name="connsiteY8" fmla="*/ 1560807 h 2075814"/>
                  <a:gd name="connsiteX9" fmla="*/ 2099780 w 2104227"/>
                  <a:gd name="connsiteY9" fmla="*/ 1560807 h 2075814"/>
                  <a:gd name="connsiteX10" fmla="*/ 1668117 w 2104227"/>
                  <a:gd name="connsiteY10" fmla="*/ 2075814 h 2075814"/>
                  <a:gd name="connsiteX11" fmla="*/ 419100 w 2104227"/>
                  <a:gd name="connsiteY11" fmla="*/ 2075814 h 2075814"/>
                  <a:gd name="connsiteX12" fmla="*/ 3949 w 2104227"/>
                  <a:gd name="connsiteY12" fmla="*/ 1560807 h 2075814"/>
                  <a:gd name="connsiteX13" fmla="*/ 0 w 2104227"/>
                  <a:gd name="connsiteY13" fmla="*/ 1560807 h 2075814"/>
                  <a:gd name="connsiteX14" fmla="*/ 0 w 2104227"/>
                  <a:gd name="connsiteY14" fmla="*/ 1555908 h 2075814"/>
                  <a:gd name="connsiteX15" fmla="*/ 0 w 2104227"/>
                  <a:gd name="connsiteY15" fmla="*/ 518469 h 2075814"/>
                  <a:gd name="connsiteX16" fmla="*/ 1546 w 2104227"/>
                  <a:gd name="connsiteY16" fmla="*/ 518469 h 207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4227" h="2075814">
                    <a:moveTo>
                      <a:pt x="436110" y="0"/>
                    </a:moveTo>
                    <a:lnTo>
                      <a:pt x="1685127" y="0"/>
                    </a:lnTo>
                    <a:lnTo>
                      <a:pt x="2103069" y="518469"/>
                    </a:lnTo>
                    <a:lnTo>
                      <a:pt x="2103886" y="518469"/>
                    </a:lnTo>
                    <a:lnTo>
                      <a:pt x="2103886" y="519483"/>
                    </a:lnTo>
                    <a:lnTo>
                      <a:pt x="2104227" y="519906"/>
                    </a:lnTo>
                    <a:lnTo>
                      <a:pt x="2103886" y="519906"/>
                    </a:lnTo>
                    <a:lnTo>
                      <a:pt x="2103886" y="1555908"/>
                    </a:lnTo>
                    <a:lnTo>
                      <a:pt x="2103886" y="1560807"/>
                    </a:lnTo>
                    <a:lnTo>
                      <a:pt x="2099780" y="1560807"/>
                    </a:lnTo>
                    <a:lnTo>
                      <a:pt x="1668117" y="2075814"/>
                    </a:lnTo>
                    <a:lnTo>
                      <a:pt x="419100" y="2075814"/>
                    </a:lnTo>
                    <a:lnTo>
                      <a:pt x="3949" y="1560807"/>
                    </a:lnTo>
                    <a:lnTo>
                      <a:pt x="0" y="1560807"/>
                    </a:lnTo>
                    <a:lnTo>
                      <a:pt x="0" y="1555908"/>
                    </a:lnTo>
                    <a:lnTo>
                      <a:pt x="0" y="518469"/>
                    </a:lnTo>
                    <a:lnTo>
                      <a:pt x="1546" y="5184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45" name="Straight Connector 63"/>
              <p:cNvCxnSpPr>
                <a:stCxn id="244" idx="1"/>
                <a:endCxn id="244" idx="0"/>
              </p:cNvCxnSpPr>
              <p:nvPr/>
            </p:nvCxnSpPr>
            <p:spPr>
              <a:xfrm flipH="1">
                <a:off x="4454391" y="2199170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64"/>
              <p:cNvCxnSpPr>
                <a:stCxn id="244" idx="5"/>
                <a:endCxn id="244" idx="1"/>
              </p:cNvCxnSpPr>
              <p:nvPr/>
            </p:nvCxnSpPr>
            <p:spPr>
              <a:xfrm flipH="1" flipV="1">
                <a:off x="5703408" y="2199170"/>
                <a:ext cx="419100" cy="51990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65"/>
              <p:cNvCxnSpPr>
                <a:stCxn id="244" idx="0"/>
                <a:endCxn id="244" idx="16"/>
              </p:cNvCxnSpPr>
              <p:nvPr/>
            </p:nvCxnSpPr>
            <p:spPr>
              <a:xfrm flipH="1">
                <a:off x="4019827" y="2199170"/>
                <a:ext cx="434564" cy="5184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66"/>
              <p:cNvCxnSpPr>
                <a:stCxn id="244" idx="11"/>
                <a:endCxn id="244" idx="12"/>
              </p:cNvCxnSpPr>
              <p:nvPr/>
            </p:nvCxnSpPr>
            <p:spPr>
              <a:xfrm flipH="1" flipV="1">
                <a:off x="4022230" y="3759977"/>
                <a:ext cx="415151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67"/>
              <p:cNvCxnSpPr>
                <a:stCxn id="244" idx="10"/>
                <a:endCxn id="244" idx="11"/>
              </p:cNvCxnSpPr>
              <p:nvPr/>
            </p:nvCxnSpPr>
            <p:spPr>
              <a:xfrm flipH="1">
                <a:off x="4437381" y="4274984"/>
                <a:ext cx="124901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68"/>
              <p:cNvCxnSpPr>
                <a:stCxn id="244" idx="9"/>
                <a:endCxn id="244" idx="10"/>
              </p:cNvCxnSpPr>
              <p:nvPr/>
            </p:nvCxnSpPr>
            <p:spPr>
              <a:xfrm flipH="1">
                <a:off x="5686398" y="3759977"/>
                <a:ext cx="431663" cy="51500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70"/>
              <p:cNvCxnSpPr>
                <a:stCxn id="244" idx="9"/>
                <a:endCxn id="244" idx="2"/>
              </p:cNvCxnSpPr>
              <p:nvPr/>
            </p:nvCxnSpPr>
            <p:spPr>
              <a:xfrm flipV="1">
                <a:off x="6118061" y="2717639"/>
                <a:ext cx="3289" cy="104233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7"/>
            <p:cNvGrpSpPr/>
            <p:nvPr/>
          </p:nvGrpSpPr>
          <p:grpSpPr>
            <a:xfrm>
              <a:off x="8958663" y="2139364"/>
              <a:ext cx="1449520" cy="1189629"/>
              <a:chOff x="2928094" y="2151661"/>
              <a:chExt cx="1449520" cy="1189629"/>
            </a:xfrm>
          </p:grpSpPr>
          <p:grpSp>
            <p:nvGrpSpPr>
              <p:cNvPr id="229" name="Group 21"/>
              <p:cNvGrpSpPr/>
              <p:nvPr/>
            </p:nvGrpSpPr>
            <p:grpSpPr>
              <a:xfrm rot="2656507">
                <a:off x="2928094" y="2151661"/>
                <a:ext cx="1449520" cy="1043667"/>
                <a:chOff x="3429772" y="2318881"/>
                <a:chExt cx="2883418" cy="2076088"/>
              </a:xfrm>
            </p:grpSpPr>
            <p:sp>
              <p:nvSpPr>
                <p:cNvPr id="232" name="Freeform 22"/>
                <p:cNvSpPr/>
                <p:nvPr/>
              </p:nvSpPr>
              <p:spPr>
                <a:xfrm>
                  <a:off x="3620805" y="2318881"/>
                  <a:ext cx="2692385" cy="2076088"/>
                </a:xfrm>
                <a:custGeom>
                  <a:avLst/>
                  <a:gdLst>
                    <a:gd name="connsiteX0" fmla="*/ 1044444 w 2692385"/>
                    <a:gd name="connsiteY0" fmla="*/ 0 h 2076088"/>
                    <a:gd name="connsiteX1" fmla="*/ 2088888 w 2692385"/>
                    <a:gd name="connsiteY1" fmla="*/ 0 h 2076088"/>
                    <a:gd name="connsiteX2" fmla="*/ 2088888 w 2692385"/>
                    <a:gd name="connsiteY2" fmla="*/ 512581 h 2076088"/>
                    <a:gd name="connsiteX3" fmla="*/ 2692385 w 2692385"/>
                    <a:gd name="connsiteY3" fmla="*/ 512581 h 2076088"/>
                    <a:gd name="connsiteX4" fmla="*/ 2692385 w 2692385"/>
                    <a:gd name="connsiteY4" fmla="*/ 1554919 h 2076088"/>
                    <a:gd name="connsiteX5" fmla="*/ 2088888 w 2692385"/>
                    <a:gd name="connsiteY5" fmla="*/ 1554919 h 2076088"/>
                    <a:gd name="connsiteX6" fmla="*/ 2088888 w 2692385"/>
                    <a:gd name="connsiteY6" fmla="*/ 2076088 h 2076088"/>
                    <a:gd name="connsiteX7" fmla="*/ 1044444 w 2692385"/>
                    <a:gd name="connsiteY7" fmla="*/ 2076088 h 2076088"/>
                    <a:gd name="connsiteX8" fmla="*/ 1044444 w 2692385"/>
                    <a:gd name="connsiteY8" fmla="*/ 1559213 h 2076088"/>
                    <a:gd name="connsiteX9" fmla="*/ 0 w 2692385"/>
                    <a:gd name="connsiteY9" fmla="*/ 1559213 h 2076088"/>
                    <a:gd name="connsiteX10" fmla="*/ 0 w 2692385"/>
                    <a:gd name="connsiteY10" fmla="*/ 516875 h 2076088"/>
                    <a:gd name="connsiteX11" fmla="*/ 1044444 w 2692385"/>
                    <a:gd name="connsiteY11" fmla="*/ 516875 h 207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92385" h="2076088">
                      <a:moveTo>
                        <a:pt x="1044444" y="0"/>
                      </a:moveTo>
                      <a:lnTo>
                        <a:pt x="2088888" y="0"/>
                      </a:lnTo>
                      <a:lnTo>
                        <a:pt x="2088888" y="512581"/>
                      </a:lnTo>
                      <a:lnTo>
                        <a:pt x="2692385" y="512581"/>
                      </a:lnTo>
                      <a:lnTo>
                        <a:pt x="2692385" y="1554919"/>
                      </a:lnTo>
                      <a:lnTo>
                        <a:pt x="2088888" y="1554919"/>
                      </a:lnTo>
                      <a:lnTo>
                        <a:pt x="2088888" y="2076088"/>
                      </a:lnTo>
                      <a:lnTo>
                        <a:pt x="1044444" y="2076088"/>
                      </a:lnTo>
                      <a:lnTo>
                        <a:pt x="1044444" y="1559213"/>
                      </a:lnTo>
                      <a:lnTo>
                        <a:pt x="0" y="1559213"/>
                      </a:lnTo>
                      <a:lnTo>
                        <a:pt x="0" y="516875"/>
                      </a:lnTo>
                      <a:lnTo>
                        <a:pt x="1044444" y="5168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Adobe Garamond Pro Bold" panose="02020702060506020403" pitchFamily="18" charset="0"/>
                    <a:cs typeface="Adobe Arabic" panose="02040503050201020203" pitchFamily="18" charset="-78"/>
                  </a:endParaRPr>
                </a:p>
              </p:txBody>
            </p:sp>
            <p:cxnSp>
              <p:nvCxnSpPr>
                <p:cNvPr id="233" name="Straight Connector 23"/>
                <p:cNvCxnSpPr>
                  <a:stCxn id="232" idx="11"/>
                  <a:endCxn id="232" idx="10"/>
                </p:cNvCxnSpPr>
                <p:nvPr/>
              </p:nvCxnSpPr>
              <p:spPr>
                <a:xfrm flipH="1">
                  <a:off x="3620805" y="2835756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4"/>
                <p:cNvCxnSpPr>
                  <a:stCxn id="232" idx="8"/>
                  <a:endCxn id="232" idx="9"/>
                </p:cNvCxnSpPr>
                <p:nvPr/>
              </p:nvCxnSpPr>
              <p:spPr>
                <a:xfrm flipH="1">
                  <a:off x="3620805" y="3878094"/>
                  <a:ext cx="104444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5"/>
                <p:cNvCxnSpPr>
                  <a:stCxn id="232" idx="8"/>
                  <a:endCxn id="232" idx="7"/>
                </p:cNvCxnSpPr>
                <p:nvPr/>
              </p:nvCxnSpPr>
              <p:spPr>
                <a:xfrm>
                  <a:off x="4665249" y="3878094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6"/>
                <p:cNvCxnSpPr>
                  <a:stCxn id="232" idx="5"/>
                  <a:endCxn id="232" idx="6"/>
                </p:cNvCxnSpPr>
                <p:nvPr/>
              </p:nvCxnSpPr>
              <p:spPr>
                <a:xfrm>
                  <a:off x="5709693" y="3873800"/>
                  <a:ext cx="0" cy="52116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7"/>
                <p:cNvCxnSpPr>
                  <a:stCxn id="232" idx="5"/>
                  <a:endCxn id="232" idx="4"/>
                </p:cNvCxnSpPr>
                <p:nvPr/>
              </p:nvCxnSpPr>
              <p:spPr>
                <a:xfrm>
                  <a:off x="5709693" y="3873800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8"/>
                <p:cNvCxnSpPr>
                  <a:stCxn id="232" idx="2"/>
                  <a:endCxn id="232" idx="3"/>
                </p:cNvCxnSpPr>
                <p:nvPr/>
              </p:nvCxnSpPr>
              <p:spPr>
                <a:xfrm>
                  <a:off x="5709693" y="2831462"/>
                  <a:ext cx="603497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30"/>
                <p:cNvCxnSpPr>
                  <a:stCxn id="232" idx="2"/>
                  <a:endCxn id="232" idx="1"/>
                </p:cNvCxnSpPr>
                <p:nvPr/>
              </p:nvCxnSpPr>
              <p:spPr>
                <a:xfrm flipV="1">
                  <a:off x="5709693" y="2318881"/>
                  <a:ext cx="0" cy="512581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31"/>
                <p:cNvCxnSpPr>
                  <a:stCxn id="232" idx="0"/>
                  <a:endCxn id="232" idx="11"/>
                </p:cNvCxnSpPr>
                <p:nvPr/>
              </p:nvCxnSpPr>
              <p:spPr>
                <a:xfrm>
                  <a:off x="4665249" y="2318881"/>
                  <a:ext cx="0" cy="51687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" name="Group 32"/>
                <p:cNvGrpSpPr/>
                <p:nvPr/>
              </p:nvGrpSpPr>
              <p:grpSpPr>
                <a:xfrm>
                  <a:off x="3429772" y="3158522"/>
                  <a:ext cx="479023" cy="383384"/>
                  <a:chOff x="1420899" y="2843441"/>
                  <a:chExt cx="479023" cy="383384"/>
                </a:xfrm>
              </p:grpSpPr>
              <p:sp>
                <p:nvSpPr>
                  <p:cNvPr id="242" name="Rectangle 42"/>
                  <p:cNvSpPr/>
                  <p:nvPr/>
                </p:nvSpPr>
                <p:spPr>
                  <a:xfrm>
                    <a:off x="1420899" y="2843441"/>
                    <a:ext cx="384158" cy="38338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sz="2400" dirty="0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latin typeface="Adobe Garamond Pro Bold" panose="02020702060506020403" pitchFamily="18" charset="0"/>
                      <a:cs typeface="Adobe Arabic" panose="02040503050201020203" pitchFamily="18" charset="-78"/>
                    </a:endParaRPr>
                  </a:p>
                </p:txBody>
              </p:sp>
              <p:sp>
                <p:nvSpPr>
                  <p:cNvPr id="243" name="Isosceles Triangle 43"/>
                  <p:cNvSpPr/>
                  <p:nvPr/>
                </p:nvSpPr>
                <p:spPr>
                  <a:xfrm rot="5400000">
                    <a:off x="1718325" y="2988263"/>
                    <a:ext cx="271347" cy="91847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  <a:lumOff val="50000"/>
                    </a:schemeClr>
                  </a:solidFill>
                  <a:ln>
                    <a:solidFill>
                      <a:schemeClr val="bg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30" name="Straight Connector 137"/>
              <p:cNvCxnSpPr>
                <a:stCxn id="232" idx="0"/>
                <a:endCxn id="232" idx="1"/>
              </p:cNvCxnSpPr>
              <p:nvPr/>
            </p:nvCxnSpPr>
            <p:spPr>
              <a:xfrm>
                <a:off x="3942917" y="2227488"/>
                <a:ext cx="375936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138"/>
              <p:cNvCxnSpPr>
                <a:stCxn id="232" idx="7"/>
                <a:endCxn id="232" idx="6"/>
              </p:cNvCxnSpPr>
              <p:nvPr/>
            </p:nvCxnSpPr>
            <p:spPr>
              <a:xfrm>
                <a:off x="3214329" y="2974749"/>
                <a:ext cx="375935" cy="36654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"/>
            <p:cNvGrpSpPr/>
            <p:nvPr/>
          </p:nvGrpSpPr>
          <p:grpSpPr>
            <a:xfrm>
              <a:off x="9851440" y="2927499"/>
              <a:ext cx="1249819" cy="1179977"/>
              <a:chOff x="3820871" y="2939796"/>
              <a:chExt cx="1249819" cy="1179977"/>
            </a:xfrm>
          </p:grpSpPr>
          <p:sp>
            <p:nvSpPr>
              <p:cNvPr id="223" name="Freeform 74"/>
              <p:cNvSpPr/>
              <p:nvPr/>
            </p:nvSpPr>
            <p:spPr>
              <a:xfrm rot="2676048">
                <a:off x="4026573" y="3025206"/>
                <a:ext cx="1044117" cy="1051900"/>
              </a:xfrm>
              <a:custGeom>
                <a:avLst/>
                <a:gdLst>
                  <a:gd name="connsiteX0" fmla="*/ 1042064 w 2076982"/>
                  <a:gd name="connsiteY0" fmla="*/ 0 h 2092468"/>
                  <a:gd name="connsiteX1" fmla="*/ 2076982 w 2076982"/>
                  <a:gd name="connsiteY1" fmla="*/ 321468 h 2092468"/>
                  <a:gd name="connsiteX2" fmla="*/ 2034119 w 2076982"/>
                  <a:gd name="connsiteY2" fmla="*/ 1411431 h 2092468"/>
                  <a:gd name="connsiteX3" fmla="*/ 1046822 w 2076982"/>
                  <a:gd name="connsiteY3" fmla="*/ 2087578 h 2092468"/>
                  <a:gd name="connsiteX4" fmla="*/ 1046825 w 2076982"/>
                  <a:gd name="connsiteY4" fmla="*/ 2090481 h 2092468"/>
                  <a:gd name="connsiteX5" fmla="*/ 1044374 w 2076982"/>
                  <a:gd name="connsiteY5" fmla="*/ 2089254 h 2092468"/>
                  <a:gd name="connsiteX6" fmla="*/ 1039681 w 2076982"/>
                  <a:gd name="connsiteY6" fmla="*/ 2092468 h 2092468"/>
                  <a:gd name="connsiteX7" fmla="*/ 1039687 w 2076982"/>
                  <a:gd name="connsiteY7" fmla="*/ 2086909 h 2092468"/>
                  <a:gd name="connsiteX8" fmla="*/ 0 w 2076982"/>
                  <a:gd name="connsiteY8" fmla="*/ 1566606 h 2092468"/>
                  <a:gd name="connsiteX9" fmla="*/ 0 w 2076982"/>
                  <a:gd name="connsiteY9" fmla="*/ 524268 h 2092468"/>
                  <a:gd name="connsiteX10" fmla="*/ 1042062 w 2076982"/>
                  <a:gd name="connsiteY10" fmla="*/ 1950 h 209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6982" h="2092468">
                    <a:moveTo>
                      <a:pt x="1042064" y="0"/>
                    </a:moveTo>
                    <a:lnTo>
                      <a:pt x="2076982" y="321468"/>
                    </a:lnTo>
                    <a:lnTo>
                      <a:pt x="2034119" y="1411431"/>
                    </a:lnTo>
                    <a:lnTo>
                      <a:pt x="1046822" y="2087578"/>
                    </a:lnTo>
                    <a:lnTo>
                      <a:pt x="1046825" y="2090481"/>
                    </a:lnTo>
                    <a:lnTo>
                      <a:pt x="1044374" y="2089254"/>
                    </a:lnTo>
                    <a:lnTo>
                      <a:pt x="1039681" y="2092468"/>
                    </a:lnTo>
                    <a:lnTo>
                      <a:pt x="1039687" y="2086909"/>
                    </a:lnTo>
                    <a:lnTo>
                      <a:pt x="0" y="1566606"/>
                    </a:lnTo>
                    <a:lnTo>
                      <a:pt x="0" y="524268"/>
                    </a:lnTo>
                    <a:lnTo>
                      <a:pt x="1042062" y="19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dobe Garamond Pro Bold" panose="02020702060506020403" pitchFamily="18" charset="0"/>
                  <a:cs typeface="Adobe Arabic" panose="02040503050201020203" pitchFamily="18" charset="-78"/>
                </a:endParaRPr>
              </a:p>
            </p:txBody>
          </p:sp>
          <p:cxnSp>
            <p:nvCxnSpPr>
              <p:cNvPr id="224" name="Straight Connector 75"/>
              <p:cNvCxnSpPr>
                <a:endCxn id="223" idx="9"/>
              </p:cNvCxnSpPr>
              <p:nvPr/>
            </p:nvCxnSpPr>
            <p:spPr>
              <a:xfrm flipH="1">
                <a:off x="4361162" y="2945606"/>
                <a:ext cx="339426" cy="521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76"/>
              <p:cNvCxnSpPr>
                <a:stCxn id="223" idx="1"/>
                <a:endCxn id="223" idx="2"/>
              </p:cNvCxnSpPr>
              <p:nvPr/>
            </p:nvCxnSpPr>
            <p:spPr>
              <a:xfrm rot="2676048" flipH="1">
                <a:off x="4965357" y="3571839"/>
                <a:ext cx="21548" cy="5479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77"/>
              <p:cNvCxnSpPr>
                <a:stCxn id="223" idx="4"/>
              </p:cNvCxnSpPr>
              <p:nvPr/>
            </p:nvCxnSpPr>
            <p:spPr>
              <a:xfrm rot="2676048" flipH="1" flipV="1">
                <a:off x="3820871" y="3511923"/>
                <a:ext cx="532735" cy="26742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139"/>
              <p:cNvCxnSpPr>
                <a:stCxn id="223" idx="2"/>
                <a:endCxn id="223" idx="3"/>
              </p:cNvCxnSpPr>
              <p:nvPr/>
            </p:nvCxnSpPr>
            <p:spPr>
              <a:xfrm flipH="1" flipV="1">
                <a:off x="4184037" y="3926831"/>
                <a:ext cx="592058" cy="10648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rgbClr val="FFC000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87"/>
              <p:cNvCxnSpPr>
                <a:endCxn id="223" idx="10"/>
              </p:cNvCxnSpPr>
              <p:nvPr/>
            </p:nvCxnSpPr>
            <p:spPr>
              <a:xfrm>
                <a:off x="4686301" y="2939796"/>
                <a:ext cx="232224" cy="23883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glow rad="50800">
                  <a:schemeClr val="accent3">
                    <a:lumMod val="75000"/>
                    <a:alpha val="7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r>
              <a:rPr lang="en-US" altLang="zh-TW" dirty="0" smtClean="0"/>
              <a:t>Fitness functions of GA</a:t>
            </a:r>
            <a:endParaRPr lang="en-US" altLang="zh-TW" dirty="0" smtClean="0"/>
          </a:p>
          <a:p>
            <a:pPr lvl="1"/>
            <a:r>
              <a:rPr lang="en-US" altLang="zh-TW" dirty="0"/>
              <a:t>Common parts</a:t>
            </a:r>
          </a:p>
          <a:p>
            <a:pPr lvl="1"/>
            <a:r>
              <a:rPr lang="en-US" altLang="zh-TW" dirty="0"/>
              <a:t>Metrics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Fitness functions of GA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Common parts</a:t>
            </a:r>
          </a:p>
          <a:p>
            <a:pPr lvl="1"/>
            <a:r>
              <a:rPr lang="en-US" altLang="zh-TW" dirty="0"/>
              <a:t>Main Path </a:t>
            </a:r>
            <a:r>
              <a:rPr lang="en-US" altLang="zh-TW" dirty="0" smtClean="0"/>
              <a:t>Calculation</a:t>
            </a:r>
          </a:p>
          <a:p>
            <a:pPr lvl="1"/>
            <a:r>
              <a:rPr lang="en-US" altLang="zh-TW" dirty="0"/>
              <a:t>Normalize the fitness scores</a:t>
            </a:r>
            <a:endParaRPr lang="en-US" altLang="zh-TW" dirty="0" smtClean="0"/>
          </a:p>
          <a:p>
            <a:r>
              <a:rPr lang="en-US" altLang="zh-TW" dirty="0" smtClean="0"/>
              <a:t>Metrics</a:t>
            </a:r>
            <a:endParaRPr lang="en-US" altLang="zh-TW" dirty="0"/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 &gt; </a:t>
            </a:r>
          </a:p>
          <a:p>
            <a:r>
              <a:rPr lang="en-US" dirty="0"/>
              <a:t>Fitness functions of GA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Path Calculation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/>
              <a:t>-</a:t>
            </a:r>
            <a:r>
              <a:rPr lang="en-US" altLang="zh-TW" dirty="0" smtClean="0"/>
              <a:t>Star </a:t>
            </a:r>
            <a:r>
              <a:rPr lang="en-US" altLang="zh-TW" dirty="0"/>
              <a:t>in three-dimensional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委託廣柏整理清單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 the fitness scores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1" name="內容版面配置區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0" y="2091652"/>
            <a:ext cx="2830996" cy="27256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3" name="內容版面配置區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7" y="2091650"/>
            <a:ext cx="3379521" cy="27256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44" y="2091649"/>
            <a:ext cx="3679638" cy="272565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47120" y="5026511"/>
            <a:ext cx="1035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</a:rPr>
              <a:t>圖片會重新畫，但示意方面為正確表示之</a:t>
            </a:r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metric: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</a:t>
            </a:r>
            <a:r>
              <a:rPr lang="en-US" altLang="zh-TW" dirty="0" smtClean="0"/>
              <a:t>metric</a:t>
            </a:r>
            <a:r>
              <a:rPr lang="en-US" altLang="zh-TW" dirty="0"/>
              <a:t>: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/>
              <a:t>metric: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metric: 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metric: 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Fitness functions of GA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/>
              <a:t>Manual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Provide </a:t>
            </a:r>
            <a:r>
              <a:rPr lang="en-US" altLang="zh-TW" dirty="0"/>
              <a:t>a systematic </a:t>
            </a:r>
            <a:r>
              <a:rPr lang="en-US" altLang="zh-TW" dirty="0" smtClean="0"/>
              <a:t>framework to make game designers develop the game level rapidly.</a:t>
            </a:r>
          </a:p>
          <a:p>
            <a:pPr lvl="1"/>
            <a:r>
              <a:rPr lang="en-US" altLang="zh-TW" dirty="0" smtClean="0"/>
              <a:t>Mission-driven </a:t>
            </a:r>
            <a:r>
              <a:rPr lang="en-US" altLang="zh-TW" dirty="0" smtClean="0"/>
              <a:t>topology.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Tool about procedural </a:t>
            </a:r>
            <a:r>
              <a:rPr lang="en-US" altLang="zh-TW" dirty="0"/>
              <a:t>content </a:t>
            </a:r>
            <a:r>
              <a:rPr lang="en-US" altLang="zh-TW" dirty="0" smtClean="0"/>
              <a:t>generation for </a:t>
            </a:r>
            <a:r>
              <a:rPr lang="en-US" altLang="zh-TW" dirty="0" smtClean="0"/>
              <a:t>mission graph.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41964"/>
            <a:ext cx="12191316" cy="3059082"/>
          </a:xfrm>
          <a:prstGeom prst="rect">
            <a:avLst/>
          </a:prstGeom>
        </p:spPr>
      </p:pic>
      <p:sp>
        <p:nvSpPr>
          <p:cNvPr id="10" name="手繪多邊形 9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1">
            <a:normAutofit/>
          </a:bodyPr>
          <a:lstStyle/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Pacing-based Level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9" y="1571625"/>
            <a:ext cx="2873080" cy="428243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65" y="2236181"/>
            <a:ext cx="5607792" cy="2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zh-TW" sz="1200" dirty="0">
                <a:effectLst/>
              </a:rPr>
              <a:t>Dormans, J. (2010, June). Adventures in level design: generating missions and spaces for action adventure games. In </a:t>
            </a:r>
            <a:r>
              <a:rPr lang="en-US" altLang="zh-TW" sz="1200" i="1" dirty="0">
                <a:effectLst/>
              </a:rPr>
              <a:t>Proceedings of the 2010 workshop on procedural content generation in games</a:t>
            </a:r>
            <a:r>
              <a:rPr lang="en-US" altLang="zh-TW" sz="1200" dirty="0">
                <a:effectLst/>
              </a:rPr>
              <a:t> (p. 1).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(2011, June). Level design as model transformation: a strategy for automated content generation. In </a:t>
            </a:r>
            <a:r>
              <a:rPr lang="en-US" altLang="zh-TW" sz="1200" i="1" dirty="0">
                <a:effectLst/>
              </a:rPr>
              <a:t>Proceedings of the 2nd International Workshop on Procedural Content Generation in Games</a:t>
            </a:r>
            <a:r>
              <a:rPr lang="en-US" altLang="zh-TW" sz="1200" dirty="0">
                <a:effectLst/>
              </a:rPr>
              <a:t> (p. 2). ACM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Dormans, J. (2012, May). Generating Emergent Physics for Action-Adventure Games. In </a:t>
            </a:r>
            <a:r>
              <a:rPr lang="en-US" altLang="zh-TW" sz="1200" i="1" dirty="0">
                <a:effectLst/>
              </a:rPr>
              <a:t>PCG@ FDG</a:t>
            </a:r>
            <a:r>
              <a:rPr lang="en-US" altLang="zh-TW" sz="1200" dirty="0">
                <a:effectLst/>
              </a:rPr>
              <a:t> (pp. 9-1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>
                <a:effectLst/>
              </a:rPr>
              <a:t>Karavolos, D., Liapis, A., &amp; Yannakakis, G. N. (2016, September). Evolving missions to create game spaces. In </a:t>
            </a:r>
            <a:r>
              <a:rPr lang="en-US" altLang="zh-TW" sz="1200" i="1" dirty="0">
                <a:effectLst/>
              </a:rPr>
              <a:t>Computational Intelligence and Games (CIG), 2016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 (2017). Multi-segment Evolution of Dungeon Game Levels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Karavolos, D., Bouwer, A., &amp; </a:t>
            </a:r>
            <a:r>
              <a:rPr lang="en-US" altLang="zh-TW" sz="1200" dirty="0" err="1">
                <a:effectLst/>
              </a:rPr>
              <a:t>Bidarra</a:t>
            </a:r>
            <a:r>
              <a:rPr lang="en-US" altLang="zh-TW" sz="1200" dirty="0">
                <a:effectLst/>
              </a:rPr>
              <a:t>, R. (2015). Mixed-Initiative Design of Game Levels: Integrating Mission and Space into Level Generation. In </a:t>
            </a:r>
            <a:r>
              <a:rPr lang="en-US" altLang="zh-TW" sz="1200" i="1" dirty="0">
                <a:effectLst/>
              </a:rPr>
              <a:t>FDG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(2015). Constrained novelty search: A study on game content generation. </a:t>
            </a:r>
            <a:r>
              <a:rPr lang="en-US" altLang="zh-TW" sz="1200" i="1" dirty="0">
                <a:effectLst/>
              </a:rPr>
              <a:t>Evolutionary computation</a:t>
            </a:r>
            <a:r>
              <a:rPr lang="en-US" altLang="zh-TW" sz="1200" dirty="0">
                <a:effectLst/>
              </a:rPr>
              <a:t>, 23(1), 101-129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Liapis, A., Yannakakis, G. N., &amp; </a:t>
            </a:r>
            <a:r>
              <a:rPr lang="en-US" altLang="zh-TW" sz="1200" dirty="0" err="1">
                <a:effectLst/>
              </a:rPr>
              <a:t>Togelius</a:t>
            </a:r>
            <a:r>
              <a:rPr lang="en-US" altLang="zh-TW" sz="1200" dirty="0">
                <a:effectLst/>
              </a:rPr>
              <a:t>, J. (2013, April). Generating map sketches for strategy games.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264-273). Springer </a:t>
            </a:r>
            <a:r>
              <a:rPr lang="en-US" altLang="zh-TW" sz="1200" dirty="0" smtClean="0">
                <a:effectLst/>
              </a:rPr>
              <a:t>Berlin </a:t>
            </a:r>
            <a:r>
              <a:rPr lang="en-US" altLang="zh-TW" sz="1200" dirty="0">
                <a:effectLst/>
              </a:rPr>
              <a:t>Heidelberg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Font, J. M., Izquierdo, R., </a:t>
            </a:r>
            <a:r>
              <a:rPr lang="en-US" altLang="zh-TW" sz="1200" dirty="0" err="1">
                <a:effectLst/>
              </a:rPr>
              <a:t>Manrique</a:t>
            </a:r>
            <a:r>
              <a:rPr lang="en-US" altLang="zh-TW" sz="1200" dirty="0">
                <a:effectLst/>
              </a:rPr>
              <a:t>, D., &amp; Togelius, J. (2016, March). Constrained Level Generation Through Grammar-Based Evolutionary Algorithms. In </a:t>
            </a:r>
            <a:r>
              <a:rPr lang="en-US" altLang="zh-TW" sz="1200" i="1" dirty="0">
                <a:effectLst/>
              </a:rPr>
              <a:t>European Conference on the Applications of Evolutionary Computation</a:t>
            </a:r>
            <a:r>
              <a:rPr lang="en-US" altLang="zh-TW" sz="1200" dirty="0">
                <a:effectLst/>
              </a:rPr>
              <a:t> (pp. 558-573). Springer International </a:t>
            </a:r>
            <a:r>
              <a:rPr lang="en-US" altLang="zh-TW" sz="1200" dirty="0" smtClean="0">
                <a:effectLst/>
              </a:rPr>
              <a:t>Publishing</a:t>
            </a:r>
          </a:p>
          <a:p>
            <a:r>
              <a:rPr lang="en-US" altLang="zh-TW" sz="1200" dirty="0" err="1">
                <a:effectLst/>
              </a:rPr>
              <a:t>Lanzi</a:t>
            </a:r>
            <a:r>
              <a:rPr lang="en-US" altLang="zh-TW" sz="1200" dirty="0">
                <a:effectLst/>
              </a:rPr>
              <a:t>, P. L., </a:t>
            </a:r>
            <a:r>
              <a:rPr lang="en-US" altLang="zh-TW" sz="1200" dirty="0" err="1">
                <a:effectLst/>
              </a:rPr>
              <a:t>Loiacono</a:t>
            </a:r>
            <a:r>
              <a:rPr lang="en-US" altLang="zh-TW" sz="1200" dirty="0">
                <a:effectLst/>
              </a:rPr>
              <a:t>, D., &amp; Stucchi, R. (2014, August). Evolving maps for match balancing in first person shooters. In </a:t>
            </a:r>
            <a:r>
              <a:rPr lang="en-US" altLang="zh-TW" sz="1200" i="1" dirty="0">
                <a:effectLst/>
              </a:rPr>
              <a:t>Computational Intelligence and Games (CIG), 2014 IEEE Conference on</a:t>
            </a:r>
            <a:r>
              <a:rPr lang="en-US" altLang="zh-TW" sz="1200" dirty="0">
                <a:effectLst/>
              </a:rPr>
              <a:t> (pp. 1-8). IEEE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 err="1">
                <a:effectLst/>
              </a:rPr>
              <a:t>Zook</a:t>
            </a:r>
            <a:r>
              <a:rPr lang="en-US" altLang="zh-TW" sz="1200" dirty="0">
                <a:effectLst/>
              </a:rPr>
              <a:t>, A., &amp; </a:t>
            </a:r>
            <a:r>
              <a:rPr lang="en-US" altLang="zh-TW" sz="1200" dirty="0" err="1">
                <a:effectLst/>
              </a:rPr>
              <a:t>Riedl</a:t>
            </a:r>
            <a:r>
              <a:rPr lang="en-US" altLang="zh-TW" sz="1200" dirty="0">
                <a:effectLst/>
              </a:rPr>
              <a:t>, M. O. (2014, July). Automatic Game Design via Mechanic Generation. In </a:t>
            </a:r>
            <a:r>
              <a:rPr lang="en-US" altLang="zh-TW" sz="1200" i="1" dirty="0">
                <a:effectLst/>
              </a:rPr>
              <a:t>AAAI</a:t>
            </a:r>
            <a:r>
              <a:rPr lang="en-US" altLang="zh-TW" sz="1200" dirty="0">
                <a:effectLst/>
              </a:rPr>
              <a:t> (pp. 530-537</a:t>
            </a:r>
            <a:r>
              <a:rPr lang="en-US" altLang="zh-TW" sz="1200" dirty="0" smtClean="0">
                <a:effectLst/>
              </a:rPr>
              <a:t>).</a:t>
            </a:r>
          </a:p>
          <a:p>
            <a:r>
              <a:rPr lang="en-US" altLang="zh-TW" sz="1200" dirty="0" err="1">
                <a:effectLst/>
              </a:rPr>
              <a:t>Dormans</a:t>
            </a:r>
            <a:r>
              <a:rPr lang="en-US" altLang="zh-TW" sz="1200" dirty="0">
                <a:effectLst/>
              </a:rPr>
              <a:t>, J. (2012). </a:t>
            </a:r>
            <a:r>
              <a:rPr lang="en-US" altLang="zh-TW" sz="1200" i="1" dirty="0">
                <a:effectLst/>
              </a:rPr>
              <a:t>Engineering emergence: applied theory for game design.</a:t>
            </a:r>
            <a:r>
              <a:rPr lang="en-US" altLang="zh-TW" sz="1200" dirty="0">
                <a:effectLst/>
              </a:rPr>
              <a:t> Creative Commons</a:t>
            </a:r>
            <a:r>
              <a:rPr lang="en-US" altLang="zh-TW" sz="1200" dirty="0" smtClean="0">
                <a:effectLst/>
              </a:rPr>
              <a:t>.</a:t>
            </a:r>
          </a:p>
          <a:p>
            <a:r>
              <a:rPr lang="en-US" altLang="zh-TW" sz="1200" dirty="0">
                <a:effectLst/>
              </a:rPr>
              <a:t>Neil, K. (2015). </a:t>
            </a:r>
            <a:r>
              <a:rPr lang="en-US" altLang="zh-TW" sz="1200" i="1" dirty="0">
                <a:effectLst/>
              </a:rPr>
              <a:t>Game Design Tools: Can They Improve Game Design Practice?</a:t>
            </a:r>
            <a:r>
              <a:rPr lang="en-US" altLang="zh-TW" sz="1200" dirty="0">
                <a:effectLst/>
              </a:rPr>
              <a:t> (Doctoral dissertation, Conservatoire national des arts et </a:t>
            </a:r>
            <a:r>
              <a:rPr lang="en-US" altLang="zh-TW" sz="1200" dirty="0" err="1">
                <a:effectLst/>
              </a:rPr>
              <a:t>metiers</a:t>
            </a:r>
            <a:r>
              <a:rPr lang="en-US" altLang="zh-TW" sz="1200" dirty="0">
                <a:effectLst/>
              </a:rPr>
              <a:t>-CNAM).</a:t>
            </a:r>
          </a:p>
          <a:p>
            <a:endParaRPr lang="zh-TW" altLang="en-US" sz="1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64" y="4438997"/>
            <a:ext cx="2167354" cy="17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3942</TotalTime>
  <Words>3421</Words>
  <Application>Microsoft Office PowerPoint</Application>
  <PresentationFormat>寬螢幕</PresentationFormat>
  <Paragraphs>889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1" baseType="lpstr">
      <vt:lpstr>Adobe Arabic</vt:lpstr>
      <vt:lpstr>Adobe Garamond Pro Bold</vt:lpstr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Manual</vt:lpstr>
      <vt:lpstr>Manual</vt:lpstr>
      <vt:lpstr>Manual</vt:lpstr>
      <vt:lpstr>Room Definitions and Instruction</vt:lpstr>
      <vt:lpstr>Voxel-based units in Editor</vt:lpstr>
      <vt:lpstr>Decorations in Editor</vt:lpstr>
      <vt:lpstr>Connections in Editor</vt:lpstr>
      <vt:lpstr>Instruction of Rewrite System II</vt:lpstr>
      <vt:lpstr>Replacement of Rewrite System II</vt:lpstr>
      <vt:lpstr>Collision issue</vt:lpstr>
      <vt:lpstr>Manual</vt:lpstr>
      <vt:lpstr>Manual</vt:lpstr>
      <vt:lpstr>Manual</vt:lpstr>
      <vt:lpstr>Manual</vt:lpstr>
      <vt:lpstr>Genetic Algorithm in Segments Evolution</vt:lpstr>
      <vt:lpstr>Gene</vt:lpstr>
      <vt:lpstr>Crossover</vt:lpstr>
      <vt:lpstr>Mutation</vt:lpstr>
      <vt:lpstr>Fitness functions of GA</vt:lpstr>
      <vt:lpstr>Main Path Calculation</vt:lpstr>
      <vt:lpstr>Normalize the fitness scores</vt:lpstr>
      <vt:lpstr>1st metric: Neglected</vt:lpstr>
      <vt:lpstr>2nd metric: Block</vt:lpstr>
      <vt:lpstr>3rd metric: Intercept</vt:lpstr>
      <vt:lpstr>4th metric: Patrol</vt:lpstr>
      <vt:lpstr>5th metric: Guard</vt:lpstr>
      <vt:lpstr>6th metric: Dominated</vt:lpstr>
      <vt:lpstr>7th metric: Support</vt:lpstr>
      <vt:lpstr>8th metric: Cover</vt:lpstr>
      <vt:lpstr>9th metric: Trap</vt:lpstr>
      <vt:lpstr>Manual</vt:lpstr>
      <vt:lpstr>Manual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Pacing-based Level Generation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252</cp:revision>
  <dcterms:created xsi:type="dcterms:W3CDTF">2017-06-15T05:52:41Z</dcterms:created>
  <dcterms:modified xsi:type="dcterms:W3CDTF">2017-06-20T10:59:08Z</dcterms:modified>
</cp:coreProperties>
</file>